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7" r:id="rId2"/>
    <p:sldId id="305" r:id="rId3"/>
    <p:sldId id="258" r:id="rId4"/>
    <p:sldId id="304" r:id="rId5"/>
    <p:sldId id="291" r:id="rId6"/>
    <p:sldId id="294" r:id="rId7"/>
    <p:sldId id="286" r:id="rId8"/>
    <p:sldId id="302" r:id="rId9"/>
    <p:sldId id="287" r:id="rId10"/>
    <p:sldId id="303" r:id="rId11"/>
    <p:sldId id="295" r:id="rId12"/>
    <p:sldId id="296" r:id="rId13"/>
    <p:sldId id="297" r:id="rId14"/>
    <p:sldId id="298" r:id="rId15"/>
    <p:sldId id="300" r:id="rId16"/>
    <p:sldId id="301"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438" autoAdjust="0"/>
  </p:normalViewPr>
  <p:slideViewPr>
    <p:cSldViewPr snapToGrid="0">
      <p:cViewPr varScale="1">
        <p:scale>
          <a:sx n="116" d="100"/>
          <a:sy n="116" d="100"/>
        </p:scale>
        <p:origin x="39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ina\Documents\KYKLOFORIAKA\&#917;&#914;&#916;&#927;&#924;&#913;&#916;&#921;&#913;&#921;&#913;&amp;&#917;&#932;&#919;&#931;&#921;&#913;_&#924;&#917;&#932;&#913;&#914;&#927;&#923;&#919;_12&#927;&#913;(01-05)02.21\&#917;&#914;&#916;&#927;&#924;&#913;&#916;&#921;&#913;&#921;&#913;&amp;&#917;&#932;&#919;&#931;&#921;&#913;_&#924;&#917;&#932;&#913;&#914;&#927;&#923;&#919;_12&#927;&#913;_&#931;.&#931;&#933;&#924;&#934;(01-05)02.21(&#928;&#917;-&#932;&#917;-&#932;20).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Mina\Documents\KYKLOFORIAKA\&#917;&#914;&#916;&#927;&#924;&#913;&#916;&#921;&#913;&#921;&#913;&amp;&#917;&#932;&#919;&#931;&#921;&#913;_&#924;&#917;&#932;&#913;&#914;&#927;&#923;&#919;_12&#927;&#913;(01-05)02.21\&#917;&#914;&#916;&#927;&#924;&#913;&#916;&#921;&#913;&#921;&#913;&amp;&#917;&#932;&#919;&#931;&#921;&#913;_&#924;&#917;&#932;&#913;&#914;&#927;&#923;&#919;_12&#927;&#913;_&#931;.&#931;&#933;&#924;&#934;(01-05)02.21(&#928;&#917;-&#932;&#917;-&#932;20).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Mina\Documents\KYKLOFORIAKA\&#917;&#914;&#916;&#927;&#924;&#913;&#916;&#921;&#913;&#921;&#913;&amp;&#917;&#932;&#919;&#931;&#921;&#913;_&#924;&#917;&#932;&#913;&#914;&#927;&#923;&#919;_12&#927;&#913;(01-05)02.21\&#917;&#914;&#916;&#927;&#924;&#913;&#916;&#921;&#913;&#921;&#913;&amp;&#917;&#932;&#919;&#931;&#921;&#913;_&#924;&#917;&#932;&#913;&#914;&#927;&#923;&#919;_12&#927;&#913;_&#931;.&#931;&#933;&#924;&#934;(01-05)02.21(&#928;&#917;-&#932;&#917;-&#932;20).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ina\Documents\KYKLOFORIAKA\&#917;&#914;&#916;&#927;&#924;&#913;&#916;&#921;&#913;&#921;&#913;&amp;&#917;&#932;&#919;&#931;&#921;&#913;_&#924;&#917;&#932;&#913;&#914;&#927;&#923;&#919;_12&#927;&#913;(01-05)02.21\&#917;&#914;&#916;&#927;&#924;&#913;&#916;&#921;&#913;&#921;&#913;&amp;&#917;&#932;&#919;&#931;&#921;&#913;_&#924;&#917;&#932;&#913;&#914;&#927;&#923;&#919;_12&#927;&#913;_&#931;.&#931;&#933;&#924;&#934;(01-05)02.21(&#928;&#917;-&#932;&#917;-&#932;20).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Mina\Documents\KYKLOFORIAKA\&#917;&#914;&#916;&#927;&#924;&#913;&#916;&#921;&#913;&#921;&#913;&amp;&#917;&#932;&#919;&#931;&#921;&#913;_&#924;&#917;&#932;&#913;&#914;&#927;&#923;&#919;_12&#927;&#913;(01-05)02.21\&#917;&#914;&#916;&#927;&#924;&#913;&#916;&#921;&#913;&#921;&#913;&amp;&#917;&#932;&#919;&#931;&#921;&#913;_&#924;&#917;&#932;&#913;&#914;&#927;&#923;&#919;_12&#927;&#913;_&#931;.&#931;&#933;&#924;&#934;(01-05)02.21(&#928;&#917;-&#932;&#917;-&#932;20).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Mina\Documents\KYKLOFORIAKA\&#917;&#914;&#916;&#927;&#924;&#913;&#916;&#921;&#913;&#921;&#913;&amp;&#917;&#932;&#919;&#931;&#921;&#913;_&#924;&#917;&#932;&#913;&#914;&#927;&#923;&#919;_12&#927;&#913;(01-05)02.21\&#917;&#914;&#916;&#927;&#924;&#913;&#916;&#921;&#913;&#921;&#913;&amp;&#917;&#932;&#919;&#931;&#921;&#913;_&#924;&#917;&#932;&#913;&#914;&#927;&#923;&#919;_12&#927;&#913;_&#931;.&#931;&#933;&#924;&#934;(01-05)02.21(&#928;&#917;-&#932;&#917;-&#932;20).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Mina\Documents\KYKLOFORIAKA\&#917;&#914;&#916;&#927;&#924;&#913;&#916;&#921;&#913;&#921;&#913;&amp;&#917;&#932;&#919;&#931;&#921;&#913;_&#924;&#917;&#932;&#913;&#914;&#927;&#923;&#919;_12&#927;&#913;(01-05)02.21\&#917;&#914;&#916;&#927;&#924;&#913;&#916;&#921;&#913;&#921;&#913;&amp;&#917;&#932;&#919;&#931;&#921;&#913;_&#924;&#917;&#932;&#913;&#914;&#927;&#923;&#919;_12&#927;&#913;_&#931;.&#931;&#933;&#924;&#934;(01-05)02.21(&#928;&#917;-&#932;&#917;-&#932;20).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ina\Documents\KYKLOFORIAKA\&#917;&#914;&#916;&#927;&#924;&#913;&#916;&#921;&#913;&#921;&#913;&amp;&#917;&#932;&#919;&#931;&#921;&#913;_&#924;&#917;&#932;&#913;&#914;&#927;&#923;&#919;_12&#927;&#913;(01-05)02.21\&#917;&#914;&#916;&#927;&#924;&#913;&#916;&#921;&#913;&#921;&#913;&amp;&#917;&#932;&#919;&#931;&#921;&#913;_&#924;&#917;&#932;&#913;&#914;&#927;&#923;&#919;_12&#927;&#913;_&#931;.&#931;&#933;&#924;&#934;(01-05)02.21(&#928;&#917;-&#932;&#917;-&#932;20).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Mina\Documents\KYKLOFORIAKA\&#917;&#914;&#916;&#927;&#924;&#913;&#916;&#921;&#913;&#921;&#913;&amp;&#917;&#932;&#919;&#931;&#921;&#913;_&#924;&#917;&#932;&#913;&#914;&#927;&#923;&#919;_12&#927;&#913;(01-05)02.21\&#917;&#914;&#916;&#927;&#924;&#913;&#916;&#921;&#913;&#921;&#913;&amp;&#917;&#932;&#919;&#931;&#921;&#913;_&#924;&#917;&#932;&#913;&#914;&#927;&#923;&#919;_12&#927;&#913;_&#931;.&#931;&#933;&#924;&#934;(01-05)02.21(&#928;&#917;-&#932;&#917;-&#932;20).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oleObject" Target="file:///C:\Users\Mina\Documents\KYKLOFORIAKA\&#917;&#914;&#916;&#927;&#924;&#913;&#916;&#921;&#913;&#921;&#913;&amp;&#917;&#932;&#919;&#931;&#921;&#913;_&#924;&#917;&#932;&#913;&#914;&#927;&#923;&#919;_12&#927;&#913;(01-05)02.21\&#917;&#914;&#916;&#927;&#924;&#913;&#916;&#921;&#913;&#921;&#913;&amp;&#917;&#932;&#919;&#931;&#921;&#913;_&#924;&#917;&#932;&#913;&#914;&#927;&#923;&#919;_12&#927;&#913;_&#931;.&#931;&#933;&#924;&#934;(01-05)02.21(&#928;&#917;-&#932;&#917;-&#932;20).xls"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oleObject" Target="file:///C:\Users\Mina\Documents\KYKLOFORIAKA\&#917;&#914;&#916;&#927;&#924;&#913;&#916;&#921;&#913;&#921;&#913;&amp;&#917;&#932;&#919;&#931;&#921;&#913;_&#924;&#917;&#932;&#913;&#914;&#927;&#923;&#919;_12&#927;&#913;(01-05)02.21\&#917;&#914;&#916;&#927;&#924;&#913;&#916;&#921;&#913;&#921;&#913;&amp;&#917;&#932;&#919;&#931;&#921;&#913;_&#924;&#917;&#932;&#913;&#914;&#927;&#923;&#919;_12&#927;&#913;_&#931;.&#931;&#933;&#924;&#934;(01-05)02.21(&#928;&#917;-&#932;&#917;-&#932;20).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ΓΡΑΦΗΜΑΤΑ!$H$40</c:f>
              <c:strCache>
                <c:ptCount val="1"/>
                <c:pt idx="0">
                  <c:v>Προηγούμενη</c:v>
                </c:pt>
              </c:strCache>
            </c:strRef>
          </c:tx>
          <c:spPr>
            <a:solidFill>
              <a:srgbClr val="4F81BD"/>
            </a:solidFill>
            <a:ln w="25400">
              <a:noFill/>
            </a:ln>
          </c:spPr>
          <c:invertIfNegative val="0"/>
          <c:dLbls>
            <c:dLbl>
              <c:idx val="0"/>
              <c:tx>
                <c:rich>
                  <a:bodyPr/>
                  <a:lstStyle/>
                  <a:p>
                    <a:r>
                      <a:rPr lang="en-US" sz="1100" b="1" dirty="0">
                        <a:solidFill>
                          <a:schemeClr val="bg1"/>
                        </a:solidFill>
                      </a:rPr>
                      <a:t>25.01.21</a:t>
                    </a:r>
                    <a:r>
                      <a:rPr lang="en-US" sz="1100" b="1" baseline="0" dirty="0">
                        <a:solidFill>
                          <a:schemeClr val="bg1"/>
                        </a:solidFill>
                      </a:rPr>
                      <a:t> -  28.01.21</a:t>
                    </a:r>
                    <a:endParaRPr lang="en-US" sz="1100" b="1" dirty="0">
                      <a:solidFill>
                        <a:schemeClr val="bg1"/>
                      </a:solidFill>
                    </a:endParaRP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077-433B-BE35-48B740C0156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ΓΡΑΦΗΜΑΤΑ!$G$41</c:f>
              <c:strCache>
                <c:ptCount val="1"/>
                <c:pt idx="0">
                  <c:v>Μέσοι ωριαίοι φόρτοι (ΔΕ- ΠΕ)12ΟΑ</c:v>
                </c:pt>
              </c:strCache>
            </c:strRef>
          </c:cat>
          <c:val>
            <c:numRef>
              <c:f>ΓΡΑΦΗΜΑΤΑ!$H$41</c:f>
              <c:numCache>
                <c:formatCode>0</c:formatCode>
                <c:ptCount val="1"/>
                <c:pt idx="0">
                  <c:v>2523.1646797743051</c:v>
                </c:pt>
              </c:numCache>
            </c:numRef>
          </c:val>
          <c:extLst>
            <c:ext xmlns:c16="http://schemas.microsoft.com/office/drawing/2014/chart" uri="{C3380CC4-5D6E-409C-BE32-E72D297353CC}">
              <c16:uniqueId val="{00000000-49B4-46CB-A6DC-C23ABF95ADF5}"/>
            </c:ext>
          </c:extLst>
        </c:ser>
        <c:ser>
          <c:idx val="1"/>
          <c:order val="1"/>
          <c:tx>
            <c:strRef>
              <c:f>ΓΡΑΦΗΜΑΤΑ!$I$40</c:f>
              <c:strCache>
                <c:ptCount val="1"/>
                <c:pt idx="0">
                  <c:v>Τρέχουσα</c:v>
                </c:pt>
              </c:strCache>
            </c:strRef>
          </c:tx>
          <c:spPr>
            <a:solidFill>
              <a:srgbClr val="C0504D"/>
            </a:solidFill>
            <a:ln w="25400">
              <a:noFill/>
            </a:ln>
          </c:spPr>
          <c:invertIfNegative val="0"/>
          <c:dLbls>
            <c:dLbl>
              <c:idx val="0"/>
              <c:tx>
                <c:rich>
                  <a:bodyPr/>
                  <a:lstStyle/>
                  <a:p>
                    <a:r>
                      <a:rPr lang="en-US" sz="1100" b="1" dirty="0">
                        <a:solidFill>
                          <a:schemeClr val="bg1"/>
                        </a:solidFill>
                      </a:rPr>
                      <a:t>01.02.21</a:t>
                    </a:r>
                    <a:r>
                      <a:rPr lang="en-US" sz="1100" b="1" baseline="0" dirty="0">
                        <a:solidFill>
                          <a:schemeClr val="bg1"/>
                        </a:solidFill>
                      </a:rPr>
                      <a:t> – 04.02.21</a:t>
                    </a:r>
                    <a:endParaRPr lang="en-US" sz="1100" b="1" dirty="0">
                      <a:solidFill>
                        <a:schemeClr val="bg1"/>
                      </a:solidFill>
                    </a:endParaRP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3077-433B-BE35-48B740C0156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ΓΡΑΦΗΜΑΤΑ!$G$41</c:f>
              <c:strCache>
                <c:ptCount val="1"/>
                <c:pt idx="0">
                  <c:v>Μέσοι ωριαίοι φόρτοι (ΔΕ- ΠΕ)12ΟΑ</c:v>
                </c:pt>
              </c:strCache>
            </c:strRef>
          </c:cat>
          <c:val>
            <c:numRef>
              <c:f>ΓΡΑΦΗΜΑΤΑ!$I$41</c:f>
              <c:numCache>
                <c:formatCode>0</c:formatCode>
                <c:ptCount val="1"/>
                <c:pt idx="0">
                  <c:v>2499.8548614583333</c:v>
                </c:pt>
              </c:numCache>
            </c:numRef>
          </c:val>
          <c:extLst>
            <c:ext xmlns:c16="http://schemas.microsoft.com/office/drawing/2014/chart" uri="{C3380CC4-5D6E-409C-BE32-E72D297353CC}">
              <c16:uniqueId val="{00000001-49B4-46CB-A6DC-C23ABF95ADF5}"/>
            </c:ext>
          </c:extLst>
        </c:ser>
        <c:ser>
          <c:idx val="2"/>
          <c:order val="2"/>
          <c:tx>
            <c:strRef>
              <c:f>ΓΡΑΦΗΜΑΤΑ!$J$40</c:f>
              <c:strCache>
                <c:ptCount val="1"/>
                <c:pt idx="0">
                  <c:v>Περσινή</c:v>
                </c:pt>
              </c:strCache>
            </c:strRef>
          </c:tx>
          <c:spPr>
            <a:solidFill>
              <a:srgbClr val="9BBB59"/>
            </a:solidFill>
            <a:ln w="25400">
              <a:noFill/>
            </a:ln>
          </c:spPr>
          <c:invertIfNegative val="0"/>
          <c:dLbls>
            <c:dLbl>
              <c:idx val="0"/>
              <c:tx>
                <c:rich>
                  <a:bodyPr/>
                  <a:lstStyle/>
                  <a:p>
                    <a:r>
                      <a:rPr lang="en-US" sz="1100" b="1" dirty="0">
                        <a:solidFill>
                          <a:schemeClr val="bg1"/>
                        </a:solidFill>
                      </a:rPr>
                      <a:t>03.02.20</a:t>
                    </a:r>
                    <a:r>
                      <a:rPr lang="en-US" sz="1100" b="1" baseline="0" dirty="0">
                        <a:solidFill>
                          <a:schemeClr val="bg1"/>
                        </a:solidFill>
                      </a:rPr>
                      <a:t> – 06.02.20</a:t>
                    </a:r>
                    <a:endParaRPr lang="en-US" sz="1100" b="1" dirty="0">
                      <a:solidFill>
                        <a:schemeClr val="bg1"/>
                      </a:solidFill>
                    </a:endParaRP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3077-433B-BE35-48B740C0156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ΓΡΑΦΗΜΑΤΑ!$G$41</c:f>
              <c:strCache>
                <c:ptCount val="1"/>
                <c:pt idx="0">
                  <c:v>Μέσοι ωριαίοι φόρτοι (ΔΕ- ΠΕ)12ΟΑ</c:v>
                </c:pt>
              </c:strCache>
            </c:strRef>
          </c:cat>
          <c:val>
            <c:numRef>
              <c:f>ΓΡΑΦΗΜΑΤΑ!$J$41</c:f>
              <c:numCache>
                <c:formatCode>0</c:formatCode>
                <c:ptCount val="1"/>
                <c:pt idx="0">
                  <c:v>2494.0381467881953</c:v>
                </c:pt>
              </c:numCache>
            </c:numRef>
          </c:val>
          <c:extLst>
            <c:ext xmlns:c16="http://schemas.microsoft.com/office/drawing/2014/chart" uri="{C3380CC4-5D6E-409C-BE32-E72D297353CC}">
              <c16:uniqueId val="{00000002-49B4-46CB-A6DC-C23ABF95ADF5}"/>
            </c:ext>
          </c:extLst>
        </c:ser>
        <c:dLbls>
          <c:showLegendKey val="0"/>
          <c:showVal val="0"/>
          <c:showCatName val="0"/>
          <c:showSerName val="0"/>
          <c:showPercent val="0"/>
          <c:showBubbleSize val="0"/>
        </c:dLbls>
        <c:gapWidth val="150"/>
        <c:shape val="box"/>
        <c:axId val="233801984"/>
        <c:axId val="235291008"/>
        <c:axId val="0"/>
      </c:bar3DChart>
      <c:catAx>
        <c:axId val="233801984"/>
        <c:scaling>
          <c:orientation val="minMax"/>
        </c:scaling>
        <c:delete val="1"/>
        <c:axPos val="b"/>
        <c:numFmt formatCode="General" sourceLinked="1"/>
        <c:majorTickMark val="none"/>
        <c:minorTickMark val="none"/>
        <c:tickLblPos val="nextTo"/>
        <c:crossAx val="235291008"/>
        <c:crosses val="autoZero"/>
        <c:auto val="1"/>
        <c:lblAlgn val="ctr"/>
        <c:lblOffset val="100"/>
        <c:noMultiLvlLbl val="0"/>
      </c:catAx>
      <c:valAx>
        <c:axId val="235291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l-GR" dirty="0"/>
                  <a:t>Αριθμός οχημάτων</a:t>
                </a:r>
              </a:p>
            </c:rich>
          </c:tx>
          <c:overlay val="0"/>
        </c:title>
        <c:numFmt formatCode="0" sourceLinked="1"/>
        <c:majorTickMark val="none"/>
        <c:minorTickMark val="none"/>
        <c:tickLblPos val="nextTo"/>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3380198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800" b="0" i="0" baseline="0">
                <a:effectLst/>
              </a:rPr>
              <a:t>Μέσος Ωριαίος Φόρτος </a:t>
            </a:r>
            <a:endParaRPr lang="en-US">
              <a:effectLst/>
            </a:endParaRPr>
          </a:p>
        </c:rich>
      </c:tx>
      <c:overlay val="0"/>
      <c:spPr>
        <a:noFill/>
        <a:ln w="25400">
          <a:noFill/>
        </a:ln>
      </c:spPr>
    </c:title>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[1]General!$C$45</c:f>
              <c:strCache>
                <c:ptCount val="1"/>
                <c:pt idx="0">
                  <c:v>Προηγούμενη</c:v>
                </c:pt>
              </c:strCache>
            </c:strRef>
          </c:tx>
          <c:spPr>
            <a:solidFill>
              <a:srgbClr val="4F81BD"/>
            </a:solidFill>
            <a:ln w="25400">
              <a:noFill/>
            </a:ln>
          </c:spPr>
          <c:invertIfNegative val="0"/>
          <c:cat>
            <c:strRef>
              <c:f>[1]General!$B$46:$B$49</c:f>
              <c:strCache>
                <c:ptCount val="4"/>
                <c:pt idx="0">
                  <c:v>Π. Ράλλη (προς κέντρο)</c:v>
                </c:pt>
                <c:pt idx="1">
                  <c:v>Λ. Βασ. Σοφίας (προς κέντρο)</c:v>
                </c:pt>
                <c:pt idx="2">
                  <c:v>Λ. Βασ. Σοφίας (προς Hilton)</c:v>
                </c:pt>
                <c:pt idx="3">
                  <c:v>Αρδηττού</c:v>
                </c:pt>
              </c:strCache>
            </c:strRef>
          </c:cat>
          <c:val>
            <c:numRef>
              <c:f>[1]General!$C$46:$C$49</c:f>
              <c:numCache>
                <c:formatCode>General</c:formatCode>
                <c:ptCount val="4"/>
                <c:pt idx="0">
                  <c:v>2530.1930145454558</c:v>
                </c:pt>
                <c:pt idx="1">
                  <c:v>1470.2699878333328</c:v>
                </c:pt>
                <c:pt idx="2">
                  <c:v>1341.9295543333333</c:v>
                </c:pt>
                <c:pt idx="3">
                  <c:v>2924.2680024615388</c:v>
                </c:pt>
              </c:numCache>
            </c:numRef>
          </c:val>
          <c:extLst>
            <c:ext xmlns:c16="http://schemas.microsoft.com/office/drawing/2014/chart" uri="{C3380CC4-5D6E-409C-BE32-E72D297353CC}">
              <c16:uniqueId val="{00000000-664D-4079-AEF8-DF3F284E0408}"/>
            </c:ext>
          </c:extLst>
        </c:ser>
        <c:ser>
          <c:idx val="1"/>
          <c:order val="1"/>
          <c:tx>
            <c:strRef>
              <c:f>[1]General!$D$45</c:f>
              <c:strCache>
                <c:ptCount val="1"/>
                <c:pt idx="0">
                  <c:v>Τρέχουσα</c:v>
                </c:pt>
              </c:strCache>
            </c:strRef>
          </c:tx>
          <c:spPr>
            <a:solidFill>
              <a:srgbClr val="C0504D"/>
            </a:solidFill>
            <a:ln w="25400">
              <a:noFill/>
            </a:ln>
          </c:spPr>
          <c:invertIfNegative val="0"/>
          <c:cat>
            <c:strRef>
              <c:f>[1]General!$B$46:$B$49</c:f>
              <c:strCache>
                <c:ptCount val="4"/>
                <c:pt idx="0">
                  <c:v>Π. Ράλλη (προς κέντρο)</c:v>
                </c:pt>
                <c:pt idx="1">
                  <c:v>Λ. Βασ. Σοφίας (προς κέντρο)</c:v>
                </c:pt>
                <c:pt idx="2">
                  <c:v>Λ. Βασ. Σοφίας (προς Hilton)</c:v>
                </c:pt>
                <c:pt idx="3">
                  <c:v>Αρδηττού</c:v>
                </c:pt>
              </c:strCache>
            </c:strRef>
          </c:cat>
          <c:val>
            <c:numRef>
              <c:f>[1]General!$D$46:$D$49</c:f>
              <c:numCache>
                <c:formatCode>General</c:formatCode>
                <c:ptCount val="4"/>
                <c:pt idx="0">
                  <c:v>2541.9757036363644</c:v>
                </c:pt>
                <c:pt idx="1">
                  <c:v>1460.6224491666667</c:v>
                </c:pt>
                <c:pt idx="2">
                  <c:v>1354.8209533333334</c:v>
                </c:pt>
                <c:pt idx="3">
                  <c:v>3693.2761630769232</c:v>
                </c:pt>
              </c:numCache>
            </c:numRef>
          </c:val>
          <c:extLst>
            <c:ext xmlns:c16="http://schemas.microsoft.com/office/drawing/2014/chart" uri="{C3380CC4-5D6E-409C-BE32-E72D297353CC}">
              <c16:uniqueId val="{00000001-664D-4079-AEF8-DF3F284E0408}"/>
            </c:ext>
          </c:extLst>
        </c:ser>
        <c:ser>
          <c:idx val="2"/>
          <c:order val="2"/>
          <c:tx>
            <c:strRef>
              <c:f>[1]General!$E$45</c:f>
              <c:strCache>
                <c:ptCount val="1"/>
                <c:pt idx="0">
                  <c:v>Περσινή</c:v>
                </c:pt>
              </c:strCache>
            </c:strRef>
          </c:tx>
          <c:spPr>
            <a:solidFill>
              <a:srgbClr val="9BBB59"/>
            </a:solidFill>
            <a:ln w="25400">
              <a:noFill/>
            </a:ln>
          </c:spPr>
          <c:invertIfNegative val="0"/>
          <c:cat>
            <c:strRef>
              <c:f>[1]General!$B$46:$B$49</c:f>
              <c:strCache>
                <c:ptCount val="4"/>
                <c:pt idx="0">
                  <c:v>Π. Ράλλη (προς κέντρο)</c:v>
                </c:pt>
                <c:pt idx="1">
                  <c:v>Λ. Βασ. Σοφίας (προς κέντρο)</c:v>
                </c:pt>
                <c:pt idx="2">
                  <c:v>Λ. Βασ. Σοφίας (προς Hilton)</c:v>
                </c:pt>
                <c:pt idx="3">
                  <c:v>Αρδηττού</c:v>
                </c:pt>
              </c:strCache>
            </c:strRef>
          </c:cat>
          <c:val>
            <c:numRef>
              <c:f>[1]General!$E$46:$E$49</c:f>
              <c:numCache>
                <c:formatCode>General</c:formatCode>
                <c:ptCount val="4"/>
                <c:pt idx="0">
                  <c:v>2438.6382872727268</c:v>
                </c:pt>
                <c:pt idx="1">
                  <c:v>1480.8477590000002</c:v>
                </c:pt>
                <c:pt idx="2">
                  <c:v>1257.4763066666667</c:v>
                </c:pt>
                <c:pt idx="3">
                  <c:v>2927.0393723076932</c:v>
                </c:pt>
              </c:numCache>
            </c:numRef>
          </c:val>
          <c:extLst>
            <c:ext xmlns:c16="http://schemas.microsoft.com/office/drawing/2014/chart" uri="{C3380CC4-5D6E-409C-BE32-E72D297353CC}">
              <c16:uniqueId val="{00000002-664D-4079-AEF8-DF3F284E0408}"/>
            </c:ext>
          </c:extLst>
        </c:ser>
        <c:dLbls>
          <c:showLegendKey val="0"/>
          <c:showVal val="0"/>
          <c:showCatName val="0"/>
          <c:showSerName val="0"/>
          <c:showPercent val="0"/>
          <c:showBubbleSize val="0"/>
        </c:dLbls>
        <c:gapWidth val="150"/>
        <c:shape val="box"/>
        <c:axId val="182698752"/>
        <c:axId val="182700288"/>
        <c:axId val="0"/>
      </c:bar3DChart>
      <c:catAx>
        <c:axId val="182698752"/>
        <c:scaling>
          <c:orientation val="minMax"/>
        </c:scaling>
        <c:delete val="0"/>
        <c:axPos val="b"/>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82700288"/>
        <c:crosses val="autoZero"/>
        <c:auto val="1"/>
        <c:lblAlgn val="ctr"/>
        <c:lblOffset val="100"/>
        <c:noMultiLvlLbl val="0"/>
      </c:catAx>
      <c:valAx>
        <c:axId val="182700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82698752"/>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800" b="0" i="0" baseline="0">
                <a:effectLst/>
              </a:rPr>
              <a:t>Μέσος Ωριαίος Φόρτος </a:t>
            </a:r>
            <a:endParaRPr lang="en-US">
              <a:effectLst/>
            </a:endParaRPr>
          </a:p>
        </c:rich>
      </c:tx>
      <c:overlay val="0"/>
      <c:spPr>
        <a:noFill/>
        <a:ln w="25400">
          <a:noFill/>
        </a:ln>
      </c:spPr>
    </c:title>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[1]General!$C$51</c:f>
              <c:strCache>
                <c:ptCount val="1"/>
                <c:pt idx="0">
                  <c:v>Προηγούμενη</c:v>
                </c:pt>
              </c:strCache>
            </c:strRef>
          </c:tx>
          <c:spPr>
            <a:solidFill>
              <a:srgbClr val="4F81BD"/>
            </a:solidFill>
            <a:ln w="25400">
              <a:noFill/>
            </a:ln>
          </c:spPr>
          <c:invertIfNegative val="0"/>
          <c:cat>
            <c:strRef>
              <c:f>[1]General!$B$52:$B$55</c:f>
              <c:strCache>
                <c:ptCount val="4"/>
                <c:pt idx="0">
                  <c:v>Λ. Αλεξάνδρας (προς Λ. Κηφισίας)</c:v>
                </c:pt>
                <c:pt idx="1">
                  <c:v>Λ. Αλεξάνδρας (προς Πατησίων)</c:v>
                </c:pt>
                <c:pt idx="2">
                  <c:v>Λ. Μεσογείων (προς κέντρο)</c:v>
                </c:pt>
                <c:pt idx="3">
                  <c:v>Λ. Μεσογείων (προς Αγ. Παρασκευή)</c:v>
                </c:pt>
              </c:strCache>
            </c:strRef>
          </c:cat>
          <c:val>
            <c:numRef>
              <c:f>[1]General!$C$52:$C$55</c:f>
              <c:numCache>
                <c:formatCode>General</c:formatCode>
                <c:ptCount val="4"/>
                <c:pt idx="0">
                  <c:v>1361.7292299999999</c:v>
                </c:pt>
                <c:pt idx="1">
                  <c:v>1381.0044483333329</c:v>
                </c:pt>
                <c:pt idx="2">
                  <c:v>2678.2340376904758</c:v>
                </c:pt>
                <c:pt idx="3">
                  <c:v>2580.5540266666667</c:v>
                </c:pt>
              </c:numCache>
            </c:numRef>
          </c:val>
          <c:extLst>
            <c:ext xmlns:c16="http://schemas.microsoft.com/office/drawing/2014/chart" uri="{C3380CC4-5D6E-409C-BE32-E72D297353CC}">
              <c16:uniqueId val="{00000000-0753-4039-9D31-35D4C2529ACA}"/>
            </c:ext>
          </c:extLst>
        </c:ser>
        <c:ser>
          <c:idx val="1"/>
          <c:order val="1"/>
          <c:tx>
            <c:strRef>
              <c:f>[1]General!$D$51</c:f>
              <c:strCache>
                <c:ptCount val="1"/>
                <c:pt idx="0">
                  <c:v>Τρέχουσα</c:v>
                </c:pt>
              </c:strCache>
            </c:strRef>
          </c:tx>
          <c:spPr>
            <a:solidFill>
              <a:srgbClr val="C0504D"/>
            </a:solidFill>
            <a:ln w="25400">
              <a:noFill/>
            </a:ln>
          </c:spPr>
          <c:invertIfNegative val="0"/>
          <c:cat>
            <c:strRef>
              <c:f>[1]General!$B$52:$B$55</c:f>
              <c:strCache>
                <c:ptCount val="4"/>
                <c:pt idx="0">
                  <c:v>Λ. Αλεξάνδρας (προς Λ. Κηφισίας)</c:v>
                </c:pt>
                <c:pt idx="1">
                  <c:v>Λ. Αλεξάνδρας (προς Πατησίων)</c:v>
                </c:pt>
                <c:pt idx="2">
                  <c:v>Λ. Μεσογείων (προς κέντρο)</c:v>
                </c:pt>
                <c:pt idx="3">
                  <c:v>Λ. Μεσογείων (προς Αγ. Παρασκευή)</c:v>
                </c:pt>
              </c:strCache>
            </c:strRef>
          </c:cat>
          <c:val>
            <c:numRef>
              <c:f>[1]General!$D$52:$D$55</c:f>
              <c:numCache>
                <c:formatCode>General</c:formatCode>
                <c:ptCount val="4"/>
                <c:pt idx="0">
                  <c:v>1368.1024333333326</c:v>
                </c:pt>
                <c:pt idx="1">
                  <c:v>1358.9631799999997</c:v>
                </c:pt>
                <c:pt idx="2">
                  <c:v>2334.1142749999995</c:v>
                </c:pt>
                <c:pt idx="3">
                  <c:v>2610.7046266666657</c:v>
                </c:pt>
              </c:numCache>
            </c:numRef>
          </c:val>
          <c:extLst>
            <c:ext xmlns:c16="http://schemas.microsoft.com/office/drawing/2014/chart" uri="{C3380CC4-5D6E-409C-BE32-E72D297353CC}">
              <c16:uniqueId val="{00000001-0753-4039-9D31-35D4C2529ACA}"/>
            </c:ext>
          </c:extLst>
        </c:ser>
        <c:ser>
          <c:idx val="2"/>
          <c:order val="2"/>
          <c:tx>
            <c:strRef>
              <c:f>[1]General!$E$51</c:f>
              <c:strCache>
                <c:ptCount val="1"/>
                <c:pt idx="0">
                  <c:v>Περσινή</c:v>
                </c:pt>
              </c:strCache>
            </c:strRef>
          </c:tx>
          <c:spPr>
            <a:solidFill>
              <a:srgbClr val="9BBB59"/>
            </a:solidFill>
            <a:ln w="25400">
              <a:noFill/>
            </a:ln>
          </c:spPr>
          <c:invertIfNegative val="0"/>
          <c:cat>
            <c:strRef>
              <c:f>[1]General!$B$52:$B$55</c:f>
              <c:strCache>
                <c:ptCount val="4"/>
                <c:pt idx="0">
                  <c:v>Λ. Αλεξάνδρας (προς Λ. Κηφισίας)</c:v>
                </c:pt>
                <c:pt idx="1">
                  <c:v>Λ. Αλεξάνδρας (προς Πατησίων)</c:v>
                </c:pt>
                <c:pt idx="2">
                  <c:v>Λ. Μεσογείων (προς κέντρο)</c:v>
                </c:pt>
                <c:pt idx="3">
                  <c:v>Λ. Μεσογείων (προς Αγ. Παρασκευή)</c:v>
                </c:pt>
              </c:strCache>
            </c:strRef>
          </c:cat>
          <c:val>
            <c:numRef>
              <c:f>[1]General!$E$52:$E$55</c:f>
              <c:numCache>
                <c:formatCode>General</c:formatCode>
                <c:ptCount val="4"/>
                <c:pt idx="0">
                  <c:v>1332.5771666666667</c:v>
                </c:pt>
                <c:pt idx="1">
                  <c:v>1360.5378183333335</c:v>
                </c:pt>
                <c:pt idx="2">
                  <c:v>2391.3425883333334</c:v>
                </c:pt>
                <c:pt idx="3">
                  <c:v>2646.6011833333346</c:v>
                </c:pt>
              </c:numCache>
            </c:numRef>
          </c:val>
          <c:extLst>
            <c:ext xmlns:c16="http://schemas.microsoft.com/office/drawing/2014/chart" uri="{C3380CC4-5D6E-409C-BE32-E72D297353CC}">
              <c16:uniqueId val="{00000002-0753-4039-9D31-35D4C2529ACA}"/>
            </c:ext>
          </c:extLst>
        </c:ser>
        <c:dLbls>
          <c:showLegendKey val="0"/>
          <c:showVal val="0"/>
          <c:showCatName val="0"/>
          <c:showSerName val="0"/>
          <c:showPercent val="0"/>
          <c:showBubbleSize val="0"/>
        </c:dLbls>
        <c:gapWidth val="150"/>
        <c:shape val="box"/>
        <c:axId val="183408512"/>
        <c:axId val="183410048"/>
        <c:axId val="0"/>
      </c:bar3DChart>
      <c:catAx>
        <c:axId val="183408512"/>
        <c:scaling>
          <c:orientation val="minMax"/>
        </c:scaling>
        <c:delete val="0"/>
        <c:axPos val="b"/>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83410048"/>
        <c:crosses val="autoZero"/>
        <c:auto val="1"/>
        <c:lblAlgn val="ctr"/>
        <c:lblOffset val="100"/>
        <c:noMultiLvlLbl val="0"/>
      </c:catAx>
      <c:valAx>
        <c:axId val="183410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83408512"/>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800" b="0" i="0" baseline="0">
                <a:effectLst/>
              </a:rPr>
              <a:t>Μέσος Ωριαίος Φόρτος </a:t>
            </a:r>
            <a:endParaRPr lang="en-US">
              <a:effectLst/>
            </a:endParaRPr>
          </a:p>
        </c:rich>
      </c:tx>
      <c:overlay val="0"/>
      <c:spPr>
        <a:noFill/>
        <a:ln w="25400">
          <a:noFill/>
        </a:ln>
      </c:spPr>
    </c:title>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[1]General!$C$51</c:f>
              <c:strCache>
                <c:ptCount val="1"/>
                <c:pt idx="0">
                  <c:v>Προηγούμενη</c:v>
                </c:pt>
              </c:strCache>
            </c:strRef>
          </c:tx>
          <c:spPr>
            <a:solidFill>
              <a:srgbClr val="4F81BD"/>
            </a:solidFill>
            <a:ln w="25400">
              <a:noFill/>
            </a:ln>
          </c:spPr>
          <c:invertIfNegative val="0"/>
          <c:cat>
            <c:strRef>
              <c:f>[1]General!$B$52:$B$55</c:f>
              <c:strCache>
                <c:ptCount val="4"/>
                <c:pt idx="0">
                  <c:v>Λ. Αλεξάνδρας (προς Λ. Κηφισίας)</c:v>
                </c:pt>
                <c:pt idx="1">
                  <c:v>Λ. Αλεξάνδρας (προς Πατησίων)</c:v>
                </c:pt>
                <c:pt idx="2">
                  <c:v>Λ. Μεσογείων (προς κέντρο)</c:v>
                </c:pt>
                <c:pt idx="3">
                  <c:v>Λ. Μεσογείων (προς Αγ. Παρασκευή)</c:v>
                </c:pt>
              </c:strCache>
            </c:strRef>
          </c:cat>
          <c:val>
            <c:numRef>
              <c:f>[1]General!$C$52:$C$55</c:f>
              <c:numCache>
                <c:formatCode>General</c:formatCode>
                <c:ptCount val="4"/>
                <c:pt idx="0">
                  <c:v>1361.7292299999999</c:v>
                </c:pt>
                <c:pt idx="1">
                  <c:v>1381.0044483333329</c:v>
                </c:pt>
                <c:pt idx="2">
                  <c:v>2678.2340376904758</c:v>
                </c:pt>
                <c:pt idx="3">
                  <c:v>2580.5540266666667</c:v>
                </c:pt>
              </c:numCache>
            </c:numRef>
          </c:val>
          <c:extLst>
            <c:ext xmlns:c16="http://schemas.microsoft.com/office/drawing/2014/chart" uri="{C3380CC4-5D6E-409C-BE32-E72D297353CC}">
              <c16:uniqueId val="{00000000-AA3C-4D39-88EE-AD06CD3AABA7}"/>
            </c:ext>
          </c:extLst>
        </c:ser>
        <c:ser>
          <c:idx val="1"/>
          <c:order val="1"/>
          <c:tx>
            <c:strRef>
              <c:f>[1]General!$D$51</c:f>
              <c:strCache>
                <c:ptCount val="1"/>
                <c:pt idx="0">
                  <c:v>Τρέχουσα</c:v>
                </c:pt>
              </c:strCache>
            </c:strRef>
          </c:tx>
          <c:spPr>
            <a:solidFill>
              <a:srgbClr val="C0504D"/>
            </a:solidFill>
            <a:ln w="25400">
              <a:noFill/>
            </a:ln>
          </c:spPr>
          <c:invertIfNegative val="0"/>
          <c:cat>
            <c:strRef>
              <c:f>[1]General!$B$52:$B$55</c:f>
              <c:strCache>
                <c:ptCount val="4"/>
                <c:pt idx="0">
                  <c:v>Λ. Αλεξάνδρας (προς Λ. Κηφισίας)</c:v>
                </c:pt>
                <c:pt idx="1">
                  <c:v>Λ. Αλεξάνδρας (προς Πατησίων)</c:v>
                </c:pt>
                <c:pt idx="2">
                  <c:v>Λ. Μεσογείων (προς κέντρο)</c:v>
                </c:pt>
                <c:pt idx="3">
                  <c:v>Λ. Μεσογείων (προς Αγ. Παρασκευή)</c:v>
                </c:pt>
              </c:strCache>
            </c:strRef>
          </c:cat>
          <c:val>
            <c:numRef>
              <c:f>[1]General!$D$52:$D$55</c:f>
              <c:numCache>
                <c:formatCode>General</c:formatCode>
                <c:ptCount val="4"/>
                <c:pt idx="0">
                  <c:v>1368.1024333333326</c:v>
                </c:pt>
                <c:pt idx="1">
                  <c:v>1358.9631799999997</c:v>
                </c:pt>
                <c:pt idx="2">
                  <c:v>2334.1142749999995</c:v>
                </c:pt>
                <c:pt idx="3">
                  <c:v>2610.7046266666657</c:v>
                </c:pt>
              </c:numCache>
            </c:numRef>
          </c:val>
          <c:extLst>
            <c:ext xmlns:c16="http://schemas.microsoft.com/office/drawing/2014/chart" uri="{C3380CC4-5D6E-409C-BE32-E72D297353CC}">
              <c16:uniqueId val="{00000001-AA3C-4D39-88EE-AD06CD3AABA7}"/>
            </c:ext>
          </c:extLst>
        </c:ser>
        <c:ser>
          <c:idx val="2"/>
          <c:order val="2"/>
          <c:tx>
            <c:strRef>
              <c:f>[1]General!$E$51</c:f>
              <c:strCache>
                <c:ptCount val="1"/>
                <c:pt idx="0">
                  <c:v>Περσινή</c:v>
                </c:pt>
              </c:strCache>
            </c:strRef>
          </c:tx>
          <c:spPr>
            <a:solidFill>
              <a:srgbClr val="9BBB59"/>
            </a:solidFill>
            <a:ln w="25400">
              <a:noFill/>
            </a:ln>
          </c:spPr>
          <c:invertIfNegative val="0"/>
          <c:cat>
            <c:strRef>
              <c:f>[1]General!$B$52:$B$55</c:f>
              <c:strCache>
                <c:ptCount val="4"/>
                <c:pt idx="0">
                  <c:v>Λ. Αλεξάνδρας (προς Λ. Κηφισίας)</c:v>
                </c:pt>
                <c:pt idx="1">
                  <c:v>Λ. Αλεξάνδρας (προς Πατησίων)</c:v>
                </c:pt>
                <c:pt idx="2">
                  <c:v>Λ. Μεσογείων (προς κέντρο)</c:v>
                </c:pt>
                <c:pt idx="3">
                  <c:v>Λ. Μεσογείων (προς Αγ. Παρασκευή)</c:v>
                </c:pt>
              </c:strCache>
            </c:strRef>
          </c:cat>
          <c:val>
            <c:numRef>
              <c:f>[1]General!$E$52:$E$55</c:f>
              <c:numCache>
                <c:formatCode>General</c:formatCode>
                <c:ptCount val="4"/>
                <c:pt idx="0">
                  <c:v>1332.5771666666667</c:v>
                </c:pt>
                <c:pt idx="1">
                  <c:v>1360.5378183333335</c:v>
                </c:pt>
                <c:pt idx="2">
                  <c:v>2391.3425883333334</c:v>
                </c:pt>
                <c:pt idx="3">
                  <c:v>2646.6011833333346</c:v>
                </c:pt>
              </c:numCache>
            </c:numRef>
          </c:val>
          <c:extLst>
            <c:ext xmlns:c16="http://schemas.microsoft.com/office/drawing/2014/chart" uri="{C3380CC4-5D6E-409C-BE32-E72D297353CC}">
              <c16:uniqueId val="{00000002-AA3C-4D39-88EE-AD06CD3AABA7}"/>
            </c:ext>
          </c:extLst>
        </c:ser>
        <c:dLbls>
          <c:showLegendKey val="0"/>
          <c:showVal val="0"/>
          <c:showCatName val="0"/>
          <c:showSerName val="0"/>
          <c:showPercent val="0"/>
          <c:showBubbleSize val="0"/>
        </c:dLbls>
        <c:gapWidth val="150"/>
        <c:shape val="box"/>
        <c:axId val="196619264"/>
        <c:axId val="196641536"/>
        <c:axId val="0"/>
      </c:bar3DChart>
      <c:catAx>
        <c:axId val="196619264"/>
        <c:scaling>
          <c:orientation val="minMax"/>
        </c:scaling>
        <c:delete val="0"/>
        <c:axPos val="b"/>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6641536"/>
        <c:crosses val="autoZero"/>
        <c:auto val="1"/>
        <c:lblAlgn val="ctr"/>
        <c:lblOffset val="100"/>
        <c:noMultiLvlLbl val="0"/>
      </c:catAx>
      <c:valAx>
        <c:axId val="196641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6619264"/>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ΓΡΑΦΗΜΑΤΑ!$T$41</c:f>
              <c:strCache>
                <c:ptCount val="1"/>
                <c:pt idx="0">
                  <c:v>Προηγούμενη</c:v>
                </c:pt>
              </c:strCache>
            </c:strRef>
          </c:tx>
          <c:spPr>
            <a:solidFill>
              <a:schemeClr val="accent1"/>
            </a:solidFill>
            <a:ln>
              <a:noFill/>
            </a:ln>
            <a:effectLst/>
            <a:sp3d/>
          </c:spPr>
          <c:invertIfNegative val="0"/>
          <c:dLbls>
            <c:dLbl>
              <c:idx val="0"/>
              <c:layout>
                <c:manualLayout>
                  <c:x val="1.2431065094636132E-2"/>
                  <c:y val="1.1131350594376871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solidFill>
                        <a:latin typeface="+mn-lt"/>
                        <a:ea typeface="+mn-ea"/>
                        <a:cs typeface="+mn-cs"/>
                      </a:defRPr>
                    </a:pPr>
                    <a:r>
                      <a:rPr lang="el-GR" sz="1100" b="1" i="0" kern="1200" baseline="0" dirty="0">
                        <a:solidFill>
                          <a:schemeClr val="bg1"/>
                        </a:solidFill>
                      </a:rPr>
                      <a:t>Παρασκευή 29.01.21</a:t>
                    </a:r>
                  </a:p>
                </c:rich>
              </c:tx>
              <c:sp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180-4025-A48F-577BD959F48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ΓΡΑΦΗΜΑΤΑ!$S$42</c:f>
              <c:strCache>
                <c:ptCount val="1"/>
                <c:pt idx="0">
                  <c:v>Μέσοι ωριαίοι φόρτοι ΠΑ Πρωί (7-10)12ΟΑ</c:v>
                </c:pt>
              </c:strCache>
            </c:strRef>
          </c:cat>
          <c:val>
            <c:numRef>
              <c:f>ΓΡΑΦΗΜΑΤΑ!$T$42</c:f>
              <c:numCache>
                <c:formatCode>0</c:formatCode>
                <c:ptCount val="1"/>
                <c:pt idx="0">
                  <c:v>2645.4221750000002</c:v>
                </c:pt>
              </c:numCache>
            </c:numRef>
          </c:val>
          <c:extLst>
            <c:ext xmlns:c16="http://schemas.microsoft.com/office/drawing/2014/chart" uri="{C3380CC4-5D6E-409C-BE32-E72D297353CC}">
              <c16:uniqueId val="{00000000-74F1-4B3A-A7FC-E354BC90205E}"/>
            </c:ext>
          </c:extLst>
        </c:ser>
        <c:ser>
          <c:idx val="1"/>
          <c:order val="1"/>
          <c:tx>
            <c:strRef>
              <c:f>ΓΡΑΦΗΜΑΤΑ!$U$41</c:f>
              <c:strCache>
                <c:ptCount val="1"/>
                <c:pt idx="0">
                  <c:v>Τρέχουσα</c:v>
                </c:pt>
              </c:strCache>
            </c:strRef>
          </c:tx>
          <c:spPr>
            <a:solidFill>
              <a:schemeClr val="accent2"/>
            </a:solidFill>
            <a:ln>
              <a:noFill/>
            </a:ln>
            <a:effectLst/>
            <a:sp3d/>
          </c:spPr>
          <c:invertIfNegative val="0"/>
          <c:dLbls>
            <c:dLbl>
              <c:idx val="0"/>
              <c:layout>
                <c:manualLayout>
                  <c:x val="1.1187958585172519E-2"/>
                  <c:y val="0"/>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solidFill>
                        <a:latin typeface="+mn-lt"/>
                        <a:ea typeface="+mn-ea"/>
                        <a:cs typeface="+mn-cs"/>
                      </a:defRPr>
                    </a:pPr>
                    <a:r>
                      <a:rPr lang="el-GR" sz="1100" b="1" i="0" kern="1200" baseline="0" dirty="0">
                        <a:solidFill>
                          <a:schemeClr val="bg1"/>
                        </a:solidFill>
                      </a:rPr>
                      <a:t>Παρασκευή 05.02.21</a:t>
                    </a:r>
                  </a:p>
                </c:rich>
              </c:tx>
              <c:sp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180-4025-A48F-577BD959F48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ΓΡΑΦΗΜΑΤΑ!$S$42</c:f>
              <c:strCache>
                <c:ptCount val="1"/>
                <c:pt idx="0">
                  <c:v>Μέσοι ωριαίοι φόρτοι ΠΑ Πρωί (7-10)12ΟΑ</c:v>
                </c:pt>
              </c:strCache>
            </c:strRef>
          </c:cat>
          <c:val>
            <c:numRef>
              <c:f>ΓΡΑΦΗΜΑΤΑ!$U$42</c:f>
              <c:numCache>
                <c:formatCode>0</c:formatCode>
                <c:ptCount val="1"/>
                <c:pt idx="0">
                  <c:v>2653.826958333334</c:v>
                </c:pt>
              </c:numCache>
            </c:numRef>
          </c:val>
          <c:extLst>
            <c:ext xmlns:c16="http://schemas.microsoft.com/office/drawing/2014/chart" uri="{C3380CC4-5D6E-409C-BE32-E72D297353CC}">
              <c16:uniqueId val="{00000001-74F1-4B3A-A7FC-E354BC90205E}"/>
            </c:ext>
          </c:extLst>
        </c:ser>
        <c:ser>
          <c:idx val="2"/>
          <c:order val="2"/>
          <c:tx>
            <c:strRef>
              <c:f>ΓΡΑΦΗΜΑΤΑ!$V$41</c:f>
              <c:strCache>
                <c:ptCount val="1"/>
                <c:pt idx="0">
                  <c:v>Περσινή</c:v>
                </c:pt>
              </c:strCache>
            </c:strRef>
          </c:tx>
          <c:spPr>
            <a:solidFill>
              <a:schemeClr val="accent3"/>
            </a:solidFill>
            <a:ln>
              <a:noFill/>
            </a:ln>
            <a:effectLst/>
            <a:sp3d/>
          </c:spPr>
          <c:invertIfNegative val="0"/>
          <c:dLbls>
            <c:dLbl>
              <c:idx val="0"/>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solidFill>
                        <a:latin typeface="+mn-lt"/>
                        <a:ea typeface="+mn-ea"/>
                        <a:cs typeface="+mn-cs"/>
                      </a:defRPr>
                    </a:pPr>
                    <a:r>
                      <a:rPr lang="el-GR" sz="1100" b="1" i="0" kern="1200" baseline="0" dirty="0">
                        <a:solidFill>
                          <a:schemeClr val="bg1"/>
                        </a:solidFill>
                      </a:rPr>
                      <a:t>Παρασκευή 07.02.20</a:t>
                    </a:r>
                  </a:p>
                </c:rich>
              </c:tx>
              <c:sp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6180-4025-A48F-577BD959F48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ΓΡΑΦΗΜΑΤΑ!$S$42</c:f>
              <c:strCache>
                <c:ptCount val="1"/>
                <c:pt idx="0">
                  <c:v>Μέσοι ωριαίοι φόρτοι ΠΑ Πρωί (7-10)12ΟΑ</c:v>
                </c:pt>
              </c:strCache>
            </c:strRef>
          </c:cat>
          <c:val>
            <c:numRef>
              <c:f>ΓΡΑΦΗΜΑΤΑ!$V$42</c:f>
              <c:numCache>
                <c:formatCode>0</c:formatCode>
                <c:ptCount val="1"/>
                <c:pt idx="0">
                  <c:v>2615.1832527777788</c:v>
                </c:pt>
              </c:numCache>
            </c:numRef>
          </c:val>
          <c:extLst>
            <c:ext xmlns:c16="http://schemas.microsoft.com/office/drawing/2014/chart" uri="{C3380CC4-5D6E-409C-BE32-E72D297353CC}">
              <c16:uniqueId val="{00000002-74F1-4B3A-A7FC-E354BC90205E}"/>
            </c:ext>
          </c:extLst>
        </c:ser>
        <c:dLbls>
          <c:showLegendKey val="0"/>
          <c:showVal val="0"/>
          <c:showCatName val="0"/>
          <c:showSerName val="0"/>
          <c:showPercent val="0"/>
          <c:showBubbleSize val="0"/>
        </c:dLbls>
        <c:gapWidth val="150"/>
        <c:shape val="box"/>
        <c:axId val="234653952"/>
        <c:axId val="238157824"/>
        <c:axId val="0"/>
      </c:bar3DChart>
      <c:catAx>
        <c:axId val="234653952"/>
        <c:scaling>
          <c:orientation val="minMax"/>
        </c:scaling>
        <c:delete val="1"/>
        <c:axPos val="b"/>
        <c:numFmt formatCode="General" sourceLinked="1"/>
        <c:majorTickMark val="none"/>
        <c:minorTickMark val="none"/>
        <c:tickLblPos val="nextTo"/>
        <c:crossAx val="238157824"/>
        <c:crosses val="autoZero"/>
        <c:auto val="1"/>
        <c:lblAlgn val="ctr"/>
        <c:lblOffset val="100"/>
        <c:noMultiLvlLbl val="0"/>
      </c:catAx>
      <c:valAx>
        <c:axId val="238157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l-GR" dirty="0"/>
                  <a:t>Αριθμός οχημάτων</a:t>
                </a:r>
              </a:p>
            </c:rich>
          </c:tx>
          <c:overlay val="0"/>
        </c:title>
        <c:numFmt formatCode="0" sourceLinked="1"/>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34653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l-GR" sz="1800" b="1" i="0" baseline="0">
                <a:effectLst/>
              </a:rPr>
              <a:t>Ποσοστιαία Μεταβολή</a:t>
            </a:r>
            <a:endParaRPr lang="en-US">
              <a:effectLst/>
            </a:endParaRPr>
          </a:p>
        </c:rich>
      </c:tx>
      <c:overlay val="0"/>
      <c:spPr>
        <a:noFill/>
        <a:ln>
          <a:noFill/>
        </a:ln>
        <a:effectLst/>
      </c:spPr>
    </c:title>
    <c:autoTitleDeleted val="0"/>
    <c:plotArea>
      <c:layout/>
      <c:barChart>
        <c:barDir val="bar"/>
        <c:grouping val="clustered"/>
        <c:varyColors val="0"/>
        <c:ser>
          <c:idx val="0"/>
          <c:order val="0"/>
          <c:tx>
            <c:strRef>
              <c:f>ΓΡΑΦΗΜΑΤΑ!$C$3:$C$4</c:f>
              <c:strCache>
                <c:ptCount val="2"/>
                <c:pt idx="0">
                  <c:v>Προηγούμενη</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ΓΡΑΦΗΜΑΤΑ!$B$5:$B$16</c:f>
              <c:strCache>
                <c:ptCount val="12"/>
                <c:pt idx="0">
                  <c:v>Λ. Κηφισού (προς Λαμία)</c:v>
                </c:pt>
                <c:pt idx="1">
                  <c:v>Λ. Κηφισού (προς Πειραιά)</c:v>
                </c:pt>
                <c:pt idx="2">
                  <c:v>Λ. Αλεξάνδρας (προς Λ. Κηφισίας)</c:v>
                </c:pt>
                <c:pt idx="3">
                  <c:v>Λ. Αλεξάνδρας (προς Πατησίων)</c:v>
                </c:pt>
                <c:pt idx="4">
                  <c:v>Λ. Βασ. Σοφίας (προς κέντρο)</c:v>
                </c:pt>
                <c:pt idx="5">
                  <c:v>Λ. Βασ. Σοφίας (προς Hilton)</c:v>
                </c:pt>
                <c:pt idx="6">
                  <c:v>Λ. Μεσογείων (προς κέντρο)</c:v>
                </c:pt>
                <c:pt idx="7">
                  <c:v>Λ. Μεσογείων (προς Αγ. Παρασκευή)</c:v>
                </c:pt>
                <c:pt idx="8">
                  <c:v>Λ. Ποσειδώνος (προς Πειραιά)</c:v>
                </c:pt>
                <c:pt idx="9">
                  <c:v>Λ. Ποσειδώνος (προς Γλυφάδα)</c:v>
                </c:pt>
                <c:pt idx="10">
                  <c:v>Π. Ράλλη (προς κέντρο)</c:v>
                </c:pt>
                <c:pt idx="11">
                  <c:v>Αρδηττού </c:v>
                </c:pt>
              </c:strCache>
            </c:strRef>
          </c:cat>
          <c:val>
            <c:numRef>
              <c:f>ΓΡΑΦΗΜΑΤΑ!$C$5:$C$16</c:f>
              <c:numCache>
                <c:formatCode>0</c:formatCode>
                <c:ptCount val="12"/>
                <c:pt idx="0">
                  <c:v>5552.3994812500005</c:v>
                </c:pt>
                <c:pt idx="1">
                  <c:v>5617.0822833333332</c:v>
                </c:pt>
                <c:pt idx="2">
                  <c:v>1347.6334520833332</c:v>
                </c:pt>
                <c:pt idx="3">
                  <c:v>1358.3435416666669</c:v>
                </c:pt>
                <c:pt idx="4">
                  <c:v>1473.5477364583335</c:v>
                </c:pt>
                <c:pt idx="5">
                  <c:v>1348.4134416666664</c:v>
                </c:pt>
                <c:pt idx="6">
                  <c:v>2151.7807624999987</c:v>
                </c:pt>
                <c:pt idx="7">
                  <c:v>2323.969810416666</c:v>
                </c:pt>
                <c:pt idx="8">
                  <c:v>2579.8651208333345</c:v>
                </c:pt>
                <c:pt idx="9">
                  <c:v>2029.5928437499999</c:v>
                </c:pt>
                <c:pt idx="10">
                  <c:v>2505.4322874999998</c:v>
                </c:pt>
                <c:pt idx="11">
                  <c:v>1989.9153958333336</c:v>
                </c:pt>
              </c:numCache>
            </c:numRef>
          </c:val>
          <c:extLst>
            <c:ext xmlns:c16="http://schemas.microsoft.com/office/drawing/2014/chart" uri="{C3380CC4-5D6E-409C-BE32-E72D297353CC}">
              <c16:uniqueId val="{00000000-F535-4228-8FF9-4E931103D756}"/>
            </c:ext>
          </c:extLst>
        </c:ser>
        <c:ser>
          <c:idx val="1"/>
          <c:order val="1"/>
          <c:tx>
            <c:strRef>
              <c:f>ΓΡΑΦΗΜΑΤΑ!$D$3:$D$4</c:f>
              <c:strCache>
                <c:ptCount val="2"/>
                <c:pt idx="0">
                  <c:v>Τρέχουσα</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ΓΡΑΦΗΜΑΤΑ!$B$5:$B$16</c:f>
              <c:strCache>
                <c:ptCount val="12"/>
                <c:pt idx="0">
                  <c:v>Λ. Κηφισού (προς Λαμία)</c:v>
                </c:pt>
                <c:pt idx="1">
                  <c:v>Λ. Κηφισού (προς Πειραιά)</c:v>
                </c:pt>
                <c:pt idx="2">
                  <c:v>Λ. Αλεξάνδρας (προς Λ. Κηφισίας)</c:v>
                </c:pt>
                <c:pt idx="3">
                  <c:v>Λ. Αλεξάνδρας (προς Πατησίων)</c:v>
                </c:pt>
                <c:pt idx="4">
                  <c:v>Λ. Βασ. Σοφίας (προς κέντρο)</c:v>
                </c:pt>
                <c:pt idx="5">
                  <c:v>Λ. Βασ. Σοφίας (προς Hilton)</c:v>
                </c:pt>
                <c:pt idx="6">
                  <c:v>Λ. Μεσογείων (προς κέντρο)</c:v>
                </c:pt>
                <c:pt idx="7">
                  <c:v>Λ. Μεσογείων (προς Αγ. Παρασκευή)</c:v>
                </c:pt>
                <c:pt idx="8">
                  <c:v>Λ. Ποσειδώνος (προς Πειραιά)</c:v>
                </c:pt>
                <c:pt idx="9">
                  <c:v>Λ. Ποσειδώνος (προς Γλυφάδα)</c:v>
                </c:pt>
                <c:pt idx="10">
                  <c:v>Π. Ράλλη (προς κέντρο)</c:v>
                </c:pt>
                <c:pt idx="11">
                  <c:v>Αρδηττού </c:v>
                </c:pt>
              </c:strCache>
            </c:strRef>
          </c:cat>
          <c:val>
            <c:numRef>
              <c:f>ΓΡΑΦΗΜΑΤΑ!$D$5:$D$16</c:f>
              <c:numCache>
                <c:formatCode>0</c:formatCode>
                <c:ptCount val="12"/>
                <c:pt idx="0">
                  <c:v>5498.9217687500004</c:v>
                </c:pt>
                <c:pt idx="1">
                  <c:v>5597.1213375000016</c:v>
                </c:pt>
                <c:pt idx="2">
                  <c:v>1358.9452541666669</c:v>
                </c:pt>
                <c:pt idx="3">
                  <c:v>1337.1633770833337</c:v>
                </c:pt>
                <c:pt idx="4">
                  <c:v>1467.0327854166669</c:v>
                </c:pt>
                <c:pt idx="5">
                  <c:v>1363.5641687499999</c:v>
                </c:pt>
                <c:pt idx="6">
                  <c:v>2121.8450312500004</c:v>
                </c:pt>
                <c:pt idx="7">
                  <c:v>2289.1536229166668</c:v>
                </c:pt>
                <c:pt idx="8">
                  <c:v>2558.9778000000001</c:v>
                </c:pt>
                <c:pt idx="9">
                  <c:v>2028.8923666666667</c:v>
                </c:pt>
                <c:pt idx="10">
                  <c:v>2405.4280479166664</c:v>
                </c:pt>
                <c:pt idx="11">
                  <c:v>1971.2127770833333</c:v>
                </c:pt>
              </c:numCache>
            </c:numRef>
          </c:val>
          <c:extLst>
            <c:ext xmlns:c16="http://schemas.microsoft.com/office/drawing/2014/chart" uri="{C3380CC4-5D6E-409C-BE32-E72D297353CC}">
              <c16:uniqueId val="{00000001-F535-4228-8FF9-4E931103D756}"/>
            </c:ext>
          </c:extLst>
        </c:ser>
        <c:ser>
          <c:idx val="2"/>
          <c:order val="2"/>
          <c:tx>
            <c:strRef>
              <c:f>ΓΡΑΦΗΜΑΤΑ!$E$3:$E$4</c:f>
              <c:strCache>
                <c:ptCount val="2"/>
                <c:pt idx="0">
                  <c:v>Ποσοστό</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5.0386825072558587E-2"/>
                  <c:y val="-3.67309458218549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35-4228-8FF9-4E931103D756}"/>
                </c:ext>
              </c:extLst>
            </c:dLbl>
            <c:dLbl>
              <c:idx val="1"/>
              <c:layout>
                <c:manualLayout>
                  <c:x val="-4.702711279477971E-2"/>
                  <c:y val="-7.34618916437098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35-4228-8FF9-4E931103D756}"/>
                </c:ext>
              </c:extLst>
            </c:dLbl>
            <c:dLbl>
              <c:idx val="2"/>
              <c:layout>
                <c:manualLayout>
                  <c:x val="-5.044394639586927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35-4228-8FF9-4E931103D756}"/>
                </c:ext>
              </c:extLst>
            </c:dLbl>
            <c:dLbl>
              <c:idx val="3"/>
              <c:layout>
                <c:manualLayout>
                  <c:x val="-4.6378643501559257E-2"/>
                  <c:y val="-6.9625761531766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35-4228-8FF9-4E931103D756}"/>
                </c:ext>
              </c:extLst>
            </c:dLbl>
            <c:dLbl>
              <c:idx val="4"/>
              <c:layout>
                <c:manualLayout>
                  <c:x val="-4.6377469735083492E-2"/>
                  <c:y val="3.4812880765883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35-4228-8FF9-4E931103D756}"/>
                </c:ext>
              </c:extLst>
            </c:dLbl>
            <c:dLbl>
              <c:idx val="5"/>
              <c:layout>
                <c:manualLayout>
                  <c:x val="-5.0437335131597524E-3"/>
                  <c:y val="-6.733928943084961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35-4228-8FF9-4E931103D756}"/>
                </c:ext>
              </c:extLst>
            </c:dLbl>
            <c:dLbl>
              <c:idx val="6"/>
              <c:layout>
                <c:manualLayout>
                  <c:x val="-4.508032724778064E-2"/>
                  <c:y val="-3.4812880765883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535-4228-8FF9-4E931103D756}"/>
                </c:ext>
              </c:extLst>
            </c:dLbl>
            <c:dLbl>
              <c:idx val="7"/>
              <c:layout>
                <c:manualLayout>
                  <c:x val="-4.5349835048956386E-2"/>
                  <c:y val="-6.733928943084961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535-4228-8FF9-4E931103D756}"/>
                </c:ext>
              </c:extLst>
            </c:dLbl>
            <c:dLbl>
              <c:idx val="8"/>
              <c:layout>
                <c:manualLayout>
                  <c:x val="-4.534917392252917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535-4228-8FF9-4E931103D756}"/>
                </c:ext>
              </c:extLst>
            </c:dLbl>
            <c:dLbl>
              <c:idx val="9"/>
              <c:layout>
                <c:manualLayout>
                  <c:x val="-4.535009949952727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535-4228-8FF9-4E931103D756}"/>
                </c:ext>
              </c:extLst>
            </c:dLbl>
            <c:dLbl>
              <c:idx val="10"/>
              <c:layout>
                <c:manualLayout>
                  <c:x val="-4.5351025076525359E-2"/>
                  <c:y val="-3.67309458218549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535-4228-8FF9-4E931103D756}"/>
                </c:ext>
              </c:extLst>
            </c:dLbl>
            <c:dLbl>
              <c:idx val="11"/>
              <c:layout>
                <c:manualLayout>
                  <c:x val="-4.3670177247995094E-2"/>
                  <c:y val="-1.683482235771240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535-4228-8FF9-4E931103D7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ΓΡΑΦΗΜΑΤΑ!$B$5:$B$16</c:f>
              <c:strCache>
                <c:ptCount val="12"/>
                <c:pt idx="0">
                  <c:v>Λ. Κηφισού (προς Λαμία)</c:v>
                </c:pt>
                <c:pt idx="1">
                  <c:v>Λ. Κηφισού (προς Πειραιά)</c:v>
                </c:pt>
                <c:pt idx="2">
                  <c:v>Λ. Αλεξάνδρας (προς Λ. Κηφισίας)</c:v>
                </c:pt>
                <c:pt idx="3">
                  <c:v>Λ. Αλεξάνδρας (προς Πατησίων)</c:v>
                </c:pt>
                <c:pt idx="4">
                  <c:v>Λ. Βασ. Σοφίας (προς κέντρο)</c:v>
                </c:pt>
                <c:pt idx="5">
                  <c:v>Λ. Βασ. Σοφίας (προς Hilton)</c:v>
                </c:pt>
                <c:pt idx="6">
                  <c:v>Λ. Μεσογείων (προς κέντρο)</c:v>
                </c:pt>
                <c:pt idx="7">
                  <c:v>Λ. Μεσογείων (προς Αγ. Παρασκευή)</c:v>
                </c:pt>
                <c:pt idx="8">
                  <c:v>Λ. Ποσειδώνος (προς Πειραιά)</c:v>
                </c:pt>
                <c:pt idx="9">
                  <c:v>Λ. Ποσειδώνος (προς Γλυφάδα)</c:v>
                </c:pt>
                <c:pt idx="10">
                  <c:v>Π. Ράλλη (προς κέντρο)</c:v>
                </c:pt>
                <c:pt idx="11">
                  <c:v>Αρδηττού </c:v>
                </c:pt>
              </c:strCache>
            </c:strRef>
          </c:cat>
          <c:val>
            <c:numRef>
              <c:f>ΓΡΑΦΗΜΑΤΑ!$E$5:$E$16</c:f>
              <c:numCache>
                <c:formatCode>0.0%</c:formatCode>
                <c:ptCount val="12"/>
                <c:pt idx="0">
                  <c:v>-9.6314598185144335E-3</c:v>
                </c:pt>
                <c:pt idx="1">
                  <c:v>-3.5536146395007684E-3</c:v>
                </c:pt>
                <c:pt idx="2">
                  <c:v>8.3938270201338056E-3</c:v>
                </c:pt>
                <c:pt idx="3">
                  <c:v>-1.5592642018487647E-2</c:v>
                </c:pt>
                <c:pt idx="4">
                  <c:v>-4.4212690776651593E-3</c:v>
                </c:pt>
                <c:pt idx="5">
                  <c:v>1.1235965628321852E-2</c:v>
                </c:pt>
                <c:pt idx="6">
                  <c:v>-1.3912073093923841E-2</c:v>
                </c:pt>
                <c:pt idx="7">
                  <c:v>-1.498134241845306E-2</c:v>
                </c:pt>
                <c:pt idx="8">
                  <c:v>-8.0962840516974905E-3</c:v>
                </c:pt>
                <c:pt idx="9">
                  <c:v>-3.451318255728309E-4</c:v>
                </c:pt>
                <c:pt idx="10">
                  <c:v>-3.9914964009312943E-2</c:v>
                </c:pt>
                <c:pt idx="11">
                  <c:v>-9.3987004619199288E-3</c:v>
                </c:pt>
              </c:numCache>
            </c:numRef>
          </c:val>
          <c:extLst>
            <c:ext xmlns:c16="http://schemas.microsoft.com/office/drawing/2014/chart" uri="{C3380CC4-5D6E-409C-BE32-E72D297353CC}">
              <c16:uniqueId val="{0000000E-F535-4228-8FF9-4E931103D756}"/>
            </c:ext>
          </c:extLst>
        </c:ser>
        <c:dLbls>
          <c:showLegendKey val="0"/>
          <c:showVal val="0"/>
          <c:showCatName val="0"/>
          <c:showSerName val="0"/>
          <c:showPercent val="0"/>
          <c:showBubbleSize val="0"/>
        </c:dLbls>
        <c:gapWidth val="115"/>
        <c:overlap val="-20"/>
        <c:axId val="238627456"/>
        <c:axId val="238679552"/>
      </c:barChart>
      <c:catAx>
        <c:axId val="23862745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38679552"/>
        <c:crosses val="autoZero"/>
        <c:auto val="1"/>
        <c:lblAlgn val="ctr"/>
        <c:lblOffset val="100"/>
        <c:noMultiLvlLbl val="0"/>
      </c:catAx>
      <c:valAx>
        <c:axId val="2386795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38627456"/>
        <c:crosses val="autoZero"/>
        <c:crossBetween val="between"/>
      </c:valAx>
      <c:spPr>
        <a:noFill/>
        <a:ln w="25400">
          <a:noFill/>
        </a:ln>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l-GR" sz="1800" b="1" i="0" baseline="0">
                <a:effectLst/>
              </a:rPr>
              <a:t>Ποσοστιαία Μεταβολή</a:t>
            </a:r>
            <a:endParaRPr lang="en-US">
              <a:effectLst/>
            </a:endParaRPr>
          </a:p>
        </c:rich>
      </c:tx>
      <c:overlay val="0"/>
      <c:spPr>
        <a:noFill/>
        <a:ln>
          <a:noFill/>
        </a:ln>
        <a:effectLst/>
      </c:spPr>
    </c:title>
    <c:autoTitleDeleted val="0"/>
    <c:plotArea>
      <c:layout/>
      <c:barChart>
        <c:barDir val="bar"/>
        <c:grouping val="clustered"/>
        <c:varyColors val="0"/>
        <c:ser>
          <c:idx val="0"/>
          <c:order val="0"/>
          <c:tx>
            <c:strRef>
              <c:f>ΓΡΑΦΗΜΑΤΑ!$C$3:$C$4</c:f>
              <c:strCache>
                <c:ptCount val="2"/>
                <c:pt idx="0">
                  <c:v>Προηγούμενη</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ΓΡΑΦΗΜΑΤΑ!$B$5:$B$16</c:f>
              <c:strCache>
                <c:ptCount val="12"/>
                <c:pt idx="0">
                  <c:v>Λ. Κηφισού (προς Λαμία)</c:v>
                </c:pt>
                <c:pt idx="1">
                  <c:v>Λ. Κηφισού (προς Πειραιά)</c:v>
                </c:pt>
                <c:pt idx="2">
                  <c:v>Λ. Αλεξάνδρας (προς Λ. Κηφισίας)</c:v>
                </c:pt>
                <c:pt idx="3">
                  <c:v>Λ. Αλεξάνδρας (προς Πατησίων)</c:v>
                </c:pt>
                <c:pt idx="4">
                  <c:v>Λ. Βασ. Σοφίας (προς κέντρο)</c:v>
                </c:pt>
                <c:pt idx="5">
                  <c:v>Λ. Βασ. Σοφίας (προς Hilton)</c:v>
                </c:pt>
                <c:pt idx="6">
                  <c:v>Λ. Μεσογείων (προς κέντρο)</c:v>
                </c:pt>
                <c:pt idx="7">
                  <c:v>Λ. Μεσογείων (προς Αγ. Παρασκευή)</c:v>
                </c:pt>
                <c:pt idx="8">
                  <c:v>Λ. Ποσειδώνος (προς Πειραιά)</c:v>
                </c:pt>
                <c:pt idx="9">
                  <c:v>Λ. Ποσειδώνος (προς Γλυφάδα)</c:v>
                </c:pt>
                <c:pt idx="10">
                  <c:v>Π. Ράλλη (προς κέντρο)</c:v>
                </c:pt>
                <c:pt idx="11">
                  <c:v>Αρδηττού </c:v>
                </c:pt>
              </c:strCache>
            </c:strRef>
          </c:cat>
          <c:val>
            <c:numRef>
              <c:f>ΓΡΑΦΗΜΑΤΑ!$C$5:$C$16</c:f>
              <c:numCache>
                <c:formatCode>0</c:formatCode>
                <c:ptCount val="12"/>
                <c:pt idx="0">
                  <c:v>5552.3994812500005</c:v>
                </c:pt>
                <c:pt idx="1">
                  <c:v>5617.0822833333332</c:v>
                </c:pt>
                <c:pt idx="2">
                  <c:v>1347.6334520833332</c:v>
                </c:pt>
                <c:pt idx="3">
                  <c:v>1358.3435416666669</c:v>
                </c:pt>
                <c:pt idx="4">
                  <c:v>1473.5477364583335</c:v>
                </c:pt>
                <c:pt idx="5">
                  <c:v>1348.4134416666664</c:v>
                </c:pt>
                <c:pt idx="6">
                  <c:v>2151.7807624999987</c:v>
                </c:pt>
                <c:pt idx="7">
                  <c:v>2323.969810416666</c:v>
                </c:pt>
                <c:pt idx="8">
                  <c:v>2579.8651208333345</c:v>
                </c:pt>
                <c:pt idx="9">
                  <c:v>2029.5928437499999</c:v>
                </c:pt>
                <c:pt idx="10">
                  <c:v>2505.4322874999998</c:v>
                </c:pt>
                <c:pt idx="11">
                  <c:v>1989.9153958333336</c:v>
                </c:pt>
              </c:numCache>
            </c:numRef>
          </c:val>
          <c:extLst>
            <c:ext xmlns:c16="http://schemas.microsoft.com/office/drawing/2014/chart" uri="{C3380CC4-5D6E-409C-BE32-E72D297353CC}">
              <c16:uniqueId val="{00000000-FAE7-4811-8BAE-3011803719C0}"/>
            </c:ext>
          </c:extLst>
        </c:ser>
        <c:ser>
          <c:idx val="1"/>
          <c:order val="1"/>
          <c:tx>
            <c:strRef>
              <c:f>ΓΡΑΦΗΜΑΤΑ!$D$3:$D$4</c:f>
              <c:strCache>
                <c:ptCount val="2"/>
                <c:pt idx="0">
                  <c:v>Τρέχουσα</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ΓΡΑΦΗΜΑΤΑ!$B$5:$B$16</c:f>
              <c:strCache>
                <c:ptCount val="12"/>
                <c:pt idx="0">
                  <c:v>Λ. Κηφισού (προς Λαμία)</c:v>
                </c:pt>
                <c:pt idx="1">
                  <c:v>Λ. Κηφισού (προς Πειραιά)</c:v>
                </c:pt>
                <c:pt idx="2">
                  <c:v>Λ. Αλεξάνδρας (προς Λ. Κηφισίας)</c:v>
                </c:pt>
                <c:pt idx="3">
                  <c:v>Λ. Αλεξάνδρας (προς Πατησίων)</c:v>
                </c:pt>
                <c:pt idx="4">
                  <c:v>Λ. Βασ. Σοφίας (προς κέντρο)</c:v>
                </c:pt>
                <c:pt idx="5">
                  <c:v>Λ. Βασ. Σοφίας (προς Hilton)</c:v>
                </c:pt>
                <c:pt idx="6">
                  <c:v>Λ. Μεσογείων (προς κέντρο)</c:v>
                </c:pt>
                <c:pt idx="7">
                  <c:v>Λ. Μεσογείων (προς Αγ. Παρασκευή)</c:v>
                </c:pt>
                <c:pt idx="8">
                  <c:v>Λ. Ποσειδώνος (προς Πειραιά)</c:v>
                </c:pt>
                <c:pt idx="9">
                  <c:v>Λ. Ποσειδώνος (προς Γλυφάδα)</c:v>
                </c:pt>
                <c:pt idx="10">
                  <c:v>Π. Ράλλη (προς κέντρο)</c:v>
                </c:pt>
                <c:pt idx="11">
                  <c:v>Αρδηττού </c:v>
                </c:pt>
              </c:strCache>
            </c:strRef>
          </c:cat>
          <c:val>
            <c:numRef>
              <c:f>ΓΡΑΦΗΜΑΤΑ!$D$5:$D$16</c:f>
              <c:numCache>
                <c:formatCode>0</c:formatCode>
                <c:ptCount val="12"/>
                <c:pt idx="0">
                  <c:v>5498.9217687500004</c:v>
                </c:pt>
                <c:pt idx="1">
                  <c:v>5597.1213375000016</c:v>
                </c:pt>
                <c:pt idx="2">
                  <c:v>1358.9452541666669</c:v>
                </c:pt>
                <c:pt idx="3">
                  <c:v>1337.1633770833337</c:v>
                </c:pt>
                <c:pt idx="4">
                  <c:v>1467.0327854166669</c:v>
                </c:pt>
                <c:pt idx="5">
                  <c:v>1363.5641687499999</c:v>
                </c:pt>
                <c:pt idx="6">
                  <c:v>2121.8450312500004</c:v>
                </c:pt>
                <c:pt idx="7">
                  <c:v>2289.1536229166668</c:v>
                </c:pt>
                <c:pt idx="8">
                  <c:v>2558.9778000000001</c:v>
                </c:pt>
                <c:pt idx="9">
                  <c:v>2028.8923666666667</c:v>
                </c:pt>
                <c:pt idx="10">
                  <c:v>2405.4280479166664</c:v>
                </c:pt>
                <c:pt idx="11">
                  <c:v>1971.2127770833333</c:v>
                </c:pt>
              </c:numCache>
            </c:numRef>
          </c:val>
          <c:extLst>
            <c:ext xmlns:c16="http://schemas.microsoft.com/office/drawing/2014/chart" uri="{C3380CC4-5D6E-409C-BE32-E72D297353CC}">
              <c16:uniqueId val="{00000001-FAE7-4811-8BAE-3011803719C0}"/>
            </c:ext>
          </c:extLst>
        </c:ser>
        <c:ser>
          <c:idx val="2"/>
          <c:order val="2"/>
          <c:tx>
            <c:strRef>
              <c:f>ΓΡΑΦΗΜΑΤΑ!$E$3:$E$4</c:f>
              <c:strCache>
                <c:ptCount val="2"/>
                <c:pt idx="0">
                  <c:v>Ποσοστό</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4.8699762655612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E7-4811-8BAE-3011803719C0}"/>
                </c:ext>
              </c:extLst>
            </c:dLbl>
            <c:dLbl>
              <c:idx val="1"/>
              <c:layout>
                <c:manualLayout>
                  <c:x val="-4.869910152918539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E7-4811-8BAE-3011803719C0}"/>
                </c:ext>
              </c:extLst>
            </c:dLbl>
            <c:dLbl>
              <c:idx val="3"/>
              <c:layout>
                <c:manualLayout>
                  <c:x val="-4.6378643501559257E-2"/>
                  <c:y val="-6.9625761531766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E7-4811-8BAE-3011803719C0}"/>
                </c:ext>
              </c:extLst>
            </c:dLbl>
            <c:dLbl>
              <c:idx val="4"/>
              <c:layout>
                <c:manualLayout>
                  <c:x val="-4.6377469735083492E-2"/>
                  <c:y val="3.4812880765883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E7-4811-8BAE-3011803719C0}"/>
                </c:ext>
              </c:extLst>
            </c:dLbl>
            <c:dLbl>
              <c:idx val="6"/>
              <c:layout>
                <c:manualLayout>
                  <c:x val="-4.508032724778064E-2"/>
                  <c:y val="-3.4812880765883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E7-4811-8BAE-3011803719C0}"/>
                </c:ext>
              </c:extLst>
            </c:dLbl>
            <c:dLbl>
              <c:idx val="7"/>
              <c:layout>
                <c:manualLayout>
                  <c:x val="-4.7021162656934845E-2"/>
                  <c:y val="-6.733928943084961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E7-4811-8BAE-3011803719C0}"/>
                </c:ext>
              </c:extLst>
            </c:dLbl>
            <c:dLbl>
              <c:idx val="8"/>
              <c:layout>
                <c:manualLayout>
                  <c:x val="-4.5341108180117246E-2"/>
                  <c:y val="-3.67309458218549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AE7-4811-8BAE-3011803719C0}"/>
                </c:ext>
              </c:extLst>
            </c:dLbl>
            <c:dLbl>
              <c:idx val="9"/>
              <c:layout>
                <c:manualLayout>
                  <c:x val="-4.70193115029387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E7-4811-8BAE-3011803719C0}"/>
                </c:ext>
              </c:extLst>
            </c:dLbl>
            <c:dLbl>
              <c:idx val="10"/>
              <c:layout>
                <c:manualLayout>
                  <c:x val="-4.8703332738319519E-2"/>
                  <c:y val="-3.67309458218549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AE7-4811-8BAE-3011803719C0}"/>
                </c:ext>
              </c:extLst>
            </c:dLbl>
            <c:dLbl>
              <c:idx val="11"/>
              <c:layout>
                <c:manualLayout>
                  <c:x val="-4.7020501530507665E-2"/>
                  <c:y val="-1.683482235771240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AE7-4811-8BAE-3011803719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ΓΡΑΦΗΜΑΤΑ!$B$5:$B$16</c:f>
              <c:strCache>
                <c:ptCount val="12"/>
                <c:pt idx="0">
                  <c:v>Λ. Κηφισού (προς Λαμία)</c:v>
                </c:pt>
                <c:pt idx="1">
                  <c:v>Λ. Κηφισού (προς Πειραιά)</c:v>
                </c:pt>
                <c:pt idx="2">
                  <c:v>Λ. Αλεξάνδρας (προς Λ. Κηφισίας)</c:v>
                </c:pt>
                <c:pt idx="3">
                  <c:v>Λ. Αλεξάνδρας (προς Πατησίων)</c:v>
                </c:pt>
                <c:pt idx="4">
                  <c:v>Λ. Βασ. Σοφίας (προς κέντρο)</c:v>
                </c:pt>
                <c:pt idx="5">
                  <c:v>Λ. Βασ. Σοφίας (προς Hilton)</c:v>
                </c:pt>
                <c:pt idx="6">
                  <c:v>Λ. Μεσογείων (προς κέντρο)</c:v>
                </c:pt>
                <c:pt idx="7">
                  <c:v>Λ. Μεσογείων (προς Αγ. Παρασκευή)</c:v>
                </c:pt>
                <c:pt idx="8">
                  <c:v>Λ. Ποσειδώνος (προς Πειραιά)</c:v>
                </c:pt>
                <c:pt idx="9">
                  <c:v>Λ. Ποσειδώνος (προς Γλυφάδα)</c:v>
                </c:pt>
                <c:pt idx="10">
                  <c:v>Π. Ράλλη (προς κέντρο)</c:v>
                </c:pt>
                <c:pt idx="11">
                  <c:v>Αρδηττού </c:v>
                </c:pt>
              </c:strCache>
            </c:strRef>
          </c:cat>
          <c:val>
            <c:numRef>
              <c:f>ΓΡΑΦΗΜΑΤΑ!$E$5:$E$16</c:f>
              <c:numCache>
                <c:formatCode>0.0%</c:formatCode>
                <c:ptCount val="12"/>
                <c:pt idx="0">
                  <c:v>-9.6314598185144335E-3</c:v>
                </c:pt>
                <c:pt idx="1">
                  <c:v>-3.5536146395007684E-3</c:v>
                </c:pt>
                <c:pt idx="2">
                  <c:v>8.3938270201338056E-3</c:v>
                </c:pt>
                <c:pt idx="3">
                  <c:v>-1.5592642018487647E-2</c:v>
                </c:pt>
                <c:pt idx="4">
                  <c:v>-4.4212690776651593E-3</c:v>
                </c:pt>
                <c:pt idx="5">
                  <c:v>1.1235965628321852E-2</c:v>
                </c:pt>
                <c:pt idx="6">
                  <c:v>-1.3912073093923841E-2</c:v>
                </c:pt>
                <c:pt idx="7">
                  <c:v>-1.498134241845306E-2</c:v>
                </c:pt>
                <c:pt idx="8">
                  <c:v>-8.0962840516974905E-3</c:v>
                </c:pt>
                <c:pt idx="9">
                  <c:v>-3.451318255728309E-4</c:v>
                </c:pt>
                <c:pt idx="10">
                  <c:v>-3.9914964009312943E-2</c:v>
                </c:pt>
                <c:pt idx="11">
                  <c:v>-9.3987004619199288E-3</c:v>
                </c:pt>
              </c:numCache>
            </c:numRef>
          </c:val>
          <c:extLst>
            <c:ext xmlns:c16="http://schemas.microsoft.com/office/drawing/2014/chart" uri="{C3380CC4-5D6E-409C-BE32-E72D297353CC}">
              <c16:uniqueId val="{0000000C-FAE7-4811-8BAE-3011803719C0}"/>
            </c:ext>
          </c:extLst>
        </c:ser>
        <c:dLbls>
          <c:showLegendKey val="0"/>
          <c:showVal val="0"/>
          <c:showCatName val="0"/>
          <c:showSerName val="0"/>
          <c:showPercent val="0"/>
          <c:showBubbleSize val="0"/>
        </c:dLbls>
        <c:gapWidth val="115"/>
        <c:overlap val="-20"/>
        <c:axId val="239692800"/>
        <c:axId val="239883776"/>
      </c:barChart>
      <c:catAx>
        <c:axId val="23969280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39883776"/>
        <c:crosses val="autoZero"/>
        <c:auto val="1"/>
        <c:lblAlgn val="ctr"/>
        <c:lblOffset val="100"/>
        <c:noMultiLvlLbl val="0"/>
      </c:catAx>
      <c:valAx>
        <c:axId val="2398837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39692800"/>
        <c:crosses val="autoZero"/>
        <c:crossBetween val="between"/>
      </c:valAx>
      <c:spPr>
        <a:noFill/>
        <a:ln w="25400">
          <a:noFill/>
        </a:ln>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l-GR" sz="1800" b="1" i="0" baseline="0">
                <a:effectLst/>
              </a:rPr>
              <a:t>Ποσοστιαία Μεταβολή</a:t>
            </a:r>
            <a:endParaRPr lang="en-US">
              <a:effectLst/>
            </a:endParaRPr>
          </a:p>
        </c:rich>
      </c:tx>
      <c:overlay val="0"/>
      <c:spPr>
        <a:noFill/>
        <a:ln>
          <a:noFill/>
        </a:ln>
        <a:effectLst/>
      </c:spPr>
    </c:title>
    <c:autoTitleDeleted val="0"/>
    <c:plotArea>
      <c:layout/>
      <c:barChart>
        <c:barDir val="bar"/>
        <c:grouping val="clustered"/>
        <c:varyColors val="0"/>
        <c:ser>
          <c:idx val="0"/>
          <c:order val="0"/>
          <c:tx>
            <c:strRef>
              <c:f>ΓΡΑΦΗΜΑΤΑ!$H$3:$H$4</c:f>
              <c:strCache>
                <c:ptCount val="2"/>
                <c:pt idx="0">
                  <c:v>Περσινή</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ΓΡΑΦΗΜΑΤΑ!$G$5:$G$16</c:f>
              <c:strCache>
                <c:ptCount val="12"/>
                <c:pt idx="0">
                  <c:v>Λ. Κηφισού (προς Λαμία)</c:v>
                </c:pt>
                <c:pt idx="1">
                  <c:v>Λ. Κηφισού (προς Πειραιά)</c:v>
                </c:pt>
                <c:pt idx="2">
                  <c:v>Λ. Αλεξάνδρας (προς Λ. Κηφισίας)</c:v>
                </c:pt>
                <c:pt idx="3">
                  <c:v>Λ. Αλεξάνδρας (προς Πατησίων)</c:v>
                </c:pt>
                <c:pt idx="4">
                  <c:v>Λ. Βασ. Σοφίας (προς κέντρο)</c:v>
                </c:pt>
                <c:pt idx="5">
                  <c:v>Λ. Βασ. Σοφίας (προς Hilton)</c:v>
                </c:pt>
                <c:pt idx="6">
                  <c:v>Λ. Μεσογείων (προς κέντρο)</c:v>
                </c:pt>
                <c:pt idx="7">
                  <c:v>Λ. Μεσογείων (προς Αγ. Παρασκευή)</c:v>
                </c:pt>
                <c:pt idx="8">
                  <c:v>Λ. Ποσειδώνος (προς Πειραιά)</c:v>
                </c:pt>
                <c:pt idx="9">
                  <c:v>Λ. Ποσειδώνος (προς Γλυφάδα)</c:v>
                </c:pt>
                <c:pt idx="10">
                  <c:v>Π. Ράλλη (προς κέντρο)</c:v>
                </c:pt>
                <c:pt idx="11">
                  <c:v>Αρδηττού </c:v>
                </c:pt>
              </c:strCache>
            </c:strRef>
          </c:cat>
          <c:val>
            <c:numRef>
              <c:f>ΓΡΑΦΗΜΑΤΑ!$H$5:$H$16</c:f>
              <c:numCache>
                <c:formatCode>0</c:formatCode>
                <c:ptCount val="12"/>
                <c:pt idx="0">
                  <c:v>5256.003406249999</c:v>
                </c:pt>
                <c:pt idx="1">
                  <c:v>5842.8363291666683</c:v>
                </c:pt>
                <c:pt idx="2">
                  <c:v>1321.061770833333</c:v>
                </c:pt>
                <c:pt idx="3">
                  <c:v>1362.9572437500001</c:v>
                </c:pt>
                <c:pt idx="4">
                  <c:v>1462.4015833333333</c:v>
                </c:pt>
                <c:pt idx="5">
                  <c:v>1284.1737131249997</c:v>
                </c:pt>
                <c:pt idx="6">
                  <c:v>2250.7385729166663</c:v>
                </c:pt>
                <c:pt idx="7">
                  <c:v>2412.8136291666669</c:v>
                </c:pt>
                <c:pt idx="8">
                  <c:v>2596.5485729166667</c:v>
                </c:pt>
                <c:pt idx="9">
                  <c:v>2059.2457108333333</c:v>
                </c:pt>
                <c:pt idx="10">
                  <c:v>2414.7070375000008</c:v>
                </c:pt>
                <c:pt idx="11">
                  <c:v>1664.9701916666672</c:v>
                </c:pt>
              </c:numCache>
            </c:numRef>
          </c:val>
          <c:extLst>
            <c:ext xmlns:c16="http://schemas.microsoft.com/office/drawing/2014/chart" uri="{C3380CC4-5D6E-409C-BE32-E72D297353CC}">
              <c16:uniqueId val="{00000000-5CC1-4567-A2C6-8AE3C5D58274}"/>
            </c:ext>
          </c:extLst>
        </c:ser>
        <c:ser>
          <c:idx val="1"/>
          <c:order val="1"/>
          <c:tx>
            <c:strRef>
              <c:f>ΓΡΑΦΗΜΑΤΑ!$I$3:$I$4</c:f>
              <c:strCache>
                <c:ptCount val="2"/>
                <c:pt idx="0">
                  <c:v>Τρέχουσα</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ΓΡΑΦΗΜΑΤΑ!$G$5:$G$16</c:f>
              <c:strCache>
                <c:ptCount val="12"/>
                <c:pt idx="0">
                  <c:v>Λ. Κηφισού (προς Λαμία)</c:v>
                </c:pt>
                <c:pt idx="1">
                  <c:v>Λ. Κηφισού (προς Πειραιά)</c:v>
                </c:pt>
                <c:pt idx="2">
                  <c:v>Λ. Αλεξάνδρας (προς Λ. Κηφισίας)</c:v>
                </c:pt>
                <c:pt idx="3">
                  <c:v>Λ. Αλεξάνδρας (προς Πατησίων)</c:v>
                </c:pt>
                <c:pt idx="4">
                  <c:v>Λ. Βασ. Σοφίας (προς κέντρο)</c:v>
                </c:pt>
                <c:pt idx="5">
                  <c:v>Λ. Βασ. Σοφίας (προς Hilton)</c:v>
                </c:pt>
                <c:pt idx="6">
                  <c:v>Λ. Μεσογείων (προς κέντρο)</c:v>
                </c:pt>
                <c:pt idx="7">
                  <c:v>Λ. Μεσογείων (προς Αγ. Παρασκευή)</c:v>
                </c:pt>
                <c:pt idx="8">
                  <c:v>Λ. Ποσειδώνος (προς Πειραιά)</c:v>
                </c:pt>
                <c:pt idx="9">
                  <c:v>Λ. Ποσειδώνος (προς Γλυφάδα)</c:v>
                </c:pt>
                <c:pt idx="10">
                  <c:v>Π. Ράλλη (προς κέντρο)</c:v>
                </c:pt>
                <c:pt idx="11">
                  <c:v>Αρδηττού </c:v>
                </c:pt>
              </c:strCache>
            </c:strRef>
          </c:cat>
          <c:val>
            <c:numRef>
              <c:f>ΓΡΑΦΗΜΑΤΑ!$I$5:$I$16</c:f>
              <c:numCache>
                <c:formatCode>0</c:formatCode>
                <c:ptCount val="12"/>
                <c:pt idx="0">
                  <c:v>5498.9217687500004</c:v>
                </c:pt>
                <c:pt idx="1">
                  <c:v>5597.1213375000016</c:v>
                </c:pt>
                <c:pt idx="2">
                  <c:v>1358.9452541666669</c:v>
                </c:pt>
                <c:pt idx="3">
                  <c:v>1337.1633770833337</c:v>
                </c:pt>
                <c:pt idx="4">
                  <c:v>1467.0327854166669</c:v>
                </c:pt>
                <c:pt idx="5">
                  <c:v>1363.5641687499999</c:v>
                </c:pt>
                <c:pt idx="6">
                  <c:v>2121.8450312500004</c:v>
                </c:pt>
                <c:pt idx="7">
                  <c:v>2289.1536229166668</c:v>
                </c:pt>
                <c:pt idx="8">
                  <c:v>2558.9778000000001</c:v>
                </c:pt>
                <c:pt idx="9">
                  <c:v>2028.8923666666667</c:v>
                </c:pt>
                <c:pt idx="10">
                  <c:v>2405.4280479166664</c:v>
                </c:pt>
                <c:pt idx="11">
                  <c:v>1971.2127770833333</c:v>
                </c:pt>
              </c:numCache>
            </c:numRef>
          </c:val>
          <c:extLst>
            <c:ext xmlns:c16="http://schemas.microsoft.com/office/drawing/2014/chart" uri="{C3380CC4-5D6E-409C-BE32-E72D297353CC}">
              <c16:uniqueId val="{00000001-5CC1-4567-A2C6-8AE3C5D58274}"/>
            </c:ext>
          </c:extLst>
        </c:ser>
        <c:ser>
          <c:idx val="2"/>
          <c:order val="2"/>
          <c:tx>
            <c:strRef>
              <c:f>ΓΡΑΦΗΜΑΤΑ!$J$3:$J$4</c:f>
              <c:strCache>
                <c:ptCount val="2"/>
                <c:pt idx="0">
                  <c:v>Ποσοστό</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4.702209445144285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C1-4567-A2C6-8AE3C5D58274}"/>
                </c:ext>
              </c:extLst>
            </c:dLbl>
            <c:dLbl>
              <c:idx val="3"/>
              <c:layout>
                <c:manualLayout>
                  <c:x val="-4.6378643501559257E-2"/>
                  <c:y val="-6.9625761531766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C1-4567-A2C6-8AE3C5D58274}"/>
                </c:ext>
              </c:extLst>
            </c:dLbl>
            <c:dLbl>
              <c:idx val="4"/>
              <c:layout>
                <c:manualLayout>
                  <c:x val="-7.7544840899925298E-3"/>
                  <c:y val="-3.86484747257832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C1-4567-A2C6-8AE3C5D58274}"/>
                </c:ext>
              </c:extLst>
            </c:dLbl>
            <c:dLbl>
              <c:idx val="6"/>
              <c:layout>
                <c:manualLayout>
                  <c:x val="-4.508032724778064E-2"/>
                  <c:y val="-3.4812880765883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C1-4567-A2C6-8AE3C5D58274}"/>
                </c:ext>
              </c:extLst>
            </c:dLbl>
            <c:dLbl>
              <c:idx val="7"/>
              <c:layout>
                <c:manualLayout>
                  <c:x val="-4.702183000083698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C1-4567-A2C6-8AE3C5D58274}"/>
                </c:ext>
              </c:extLst>
            </c:dLbl>
            <c:dLbl>
              <c:idx val="8"/>
              <c:layout>
                <c:manualLayout>
                  <c:x val="-4.7020772198413593E-2"/>
                  <c:y val="-1.10192805595596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CC1-4567-A2C6-8AE3C5D58274}"/>
                </c:ext>
              </c:extLst>
            </c:dLbl>
            <c:dLbl>
              <c:idx val="9"/>
              <c:layout>
                <c:manualLayout>
                  <c:x val="-4.870347140343538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CC1-4567-A2C6-8AE3C5D58274}"/>
                </c:ext>
              </c:extLst>
            </c:dLbl>
            <c:dLbl>
              <c:idx val="10"/>
              <c:layout>
                <c:manualLayout>
                  <c:x val="-4.5340447053690086E-2"/>
                  <c:y val="-3.36696447154248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CC1-4567-A2C6-8AE3C5D582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ΓΡΑΦΗΜΑΤΑ!$G$5:$G$16</c:f>
              <c:strCache>
                <c:ptCount val="12"/>
                <c:pt idx="0">
                  <c:v>Λ. Κηφισού (προς Λαμία)</c:v>
                </c:pt>
                <c:pt idx="1">
                  <c:v>Λ. Κηφισού (προς Πειραιά)</c:v>
                </c:pt>
                <c:pt idx="2">
                  <c:v>Λ. Αλεξάνδρας (προς Λ. Κηφισίας)</c:v>
                </c:pt>
                <c:pt idx="3">
                  <c:v>Λ. Αλεξάνδρας (προς Πατησίων)</c:v>
                </c:pt>
                <c:pt idx="4">
                  <c:v>Λ. Βασ. Σοφίας (προς κέντρο)</c:v>
                </c:pt>
                <c:pt idx="5">
                  <c:v>Λ. Βασ. Σοφίας (προς Hilton)</c:v>
                </c:pt>
                <c:pt idx="6">
                  <c:v>Λ. Μεσογείων (προς κέντρο)</c:v>
                </c:pt>
                <c:pt idx="7">
                  <c:v>Λ. Μεσογείων (προς Αγ. Παρασκευή)</c:v>
                </c:pt>
                <c:pt idx="8">
                  <c:v>Λ. Ποσειδώνος (προς Πειραιά)</c:v>
                </c:pt>
                <c:pt idx="9">
                  <c:v>Λ. Ποσειδώνος (προς Γλυφάδα)</c:v>
                </c:pt>
                <c:pt idx="10">
                  <c:v>Π. Ράλλη (προς κέντρο)</c:v>
                </c:pt>
                <c:pt idx="11">
                  <c:v>Αρδηττού </c:v>
                </c:pt>
              </c:strCache>
            </c:strRef>
          </c:cat>
          <c:val>
            <c:numRef>
              <c:f>ΓΡΑΦΗΜΑΤΑ!$J$5:$J$16</c:f>
              <c:numCache>
                <c:formatCode>0.0%</c:formatCode>
                <c:ptCount val="12"/>
                <c:pt idx="0">
                  <c:v>4.6217314511467482E-2</c:v>
                </c:pt>
                <c:pt idx="1">
                  <c:v>-4.2054060361076832E-2</c:v>
                </c:pt>
                <c:pt idx="2">
                  <c:v>2.8676541982920693E-2</c:v>
                </c:pt>
                <c:pt idx="3">
                  <c:v>-1.8924927238140991E-2</c:v>
                </c:pt>
                <c:pt idx="4">
                  <c:v>3.1668470111865248E-3</c:v>
                </c:pt>
                <c:pt idx="5">
                  <c:v>6.1822208953184361E-2</c:v>
                </c:pt>
                <c:pt idx="6">
                  <c:v>-5.7267220288332768E-2</c:v>
                </c:pt>
                <c:pt idx="7">
                  <c:v>-5.1251370912021144E-2</c:v>
                </c:pt>
                <c:pt idx="8">
                  <c:v>-1.446950513791612E-2</c:v>
                </c:pt>
                <c:pt idx="9">
                  <c:v>-1.4740030297007441E-2</c:v>
                </c:pt>
                <c:pt idx="10">
                  <c:v>-3.8426978673736793E-3</c:v>
                </c:pt>
                <c:pt idx="11">
                  <c:v>0.18393277366131813</c:v>
                </c:pt>
              </c:numCache>
            </c:numRef>
          </c:val>
          <c:extLst>
            <c:ext xmlns:c16="http://schemas.microsoft.com/office/drawing/2014/chart" uri="{C3380CC4-5D6E-409C-BE32-E72D297353CC}">
              <c16:uniqueId val="{0000000A-5CC1-4567-A2C6-8AE3C5D58274}"/>
            </c:ext>
          </c:extLst>
        </c:ser>
        <c:dLbls>
          <c:showLegendKey val="0"/>
          <c:showVal val="0"/>
          <c:showCatName val="0"/>
          <c:showSerName val="0"/>
          <c:showPercent val="0"/>
          <c:showBubbleSize val="0"/>
        </c:dLbls>
        <c:gapWidth val="115"/>
        <c:overlap val="-20"/>
        <c:axId val="245000832"/>
        <c:axId val="299721472"/>
      </c:barChart>
      <c:catAx>
        <c:axId val="24500083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99721472"/>
        <c:crosses val="autoZero"/>
        <c:auto val="1"/>
        <c:lblAlgn val="ctr"/>
        <c:lblOffset val="100"/>
        <c:noMultiLvlLbl val="0"/>
      </c:catAx>
      <c:valAx>
        <c:axId val="2997214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45000832"/>
        <c:crosses val="autoZero"/>
        <c:crossBetween val="between"/>
      </c:valAx>
      <c:spPr>
        <a:noFill/>
        <a:ln w="25400">
          <a:noFill/>
        </a:ln>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l-GR" sz="1800" b="1" i="0" baseline="0">
                <a:effectLst/>
              </a:rPr>
              <a:t>Ποσοστιαία Μεταβολή</a:t>
            </a:r>
            <a:endParaRPr lang="en-US">
              <a:effectLst/>
            </a:endParaRPr>
          </a:p>
        </c:rich>
      </c:tx>
      <c:overlay val="0"/>
      <c:spPr>
        <a:noFill/>
        <a:ln>
          <a:noFill/>
        </a:ln>
        <a:effectLst/>
      </c:spPr>
    </c:title>
    <c:autoTitleDeleted val="0"/>
    <c:plotArea>
      <c:layout/>
      <c:barChart>
        <c:barDir val="bar"/>
        <c:grouping val="clustered"/>
        <c:varyColors val="0"/>
        <c:ser>
          <c:idx val="0"/>
          <c:order val="0"/>
          <c:tx>
            <c:strRef>
              <c:f>ΓΡΑΦΗΜΑΤΑ!$H$3:$H$4</c:f>
              <c:strCache>
                <c:ptCount val="2"/>
                <c:pt idx="0">
                  <c:v>Περσινή</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ΓΡΑΦΗΜΑΤΑ!$G$5:$G$16</c:f>
              <c:strCache>
                <c:ptCount val="12"/>
                <c:pt idx="0">
                  <c:v>Λ. Κηφισού (προς Λαμία)</c:v>
                </c:pt>
                <c:pt idx="1">
                  <c:v>Λ. Κηφισού (προς Πειραιά)</c:v>
                </c:pt>
                <c:pt idx="2">
                  <c:v>Λ. Αλεξάνδρας (προς Λ. Κηφισίας)</c:v>
                </c:pt>
                <c:pt idx="3">
                  <c:v>Λ. Αλεξάνδρας (προς Πατησίων)</c:v>
                </c:pt>
                <c:pt idx="4">
                  <c:v>Λ. Βασ. Σοφίας (προς κέντρο)</c:v>
                </c:pt>
                <c:pt idx="5">
                  <c:v>Λ. Βασ. Σοφίας (προς Hilton)</c:v>
                </c:pt>
                <c:pt idx="6">
                  <c:v>Λ. Μεσογείων (προς κέντρο)</c:v>
                </c:pt>
                <c:pt idx="7">
                  <c:v>Λ. Μεσογείων (προς Αγ. Παρασκευή)</c:v>
                </c:pt>
                <c:pt idx="8">
                  <c:v>Λ. Ποσειδώνος (προς Πειραιά)</c:v>
                </c:pt>
                <c:pt idx="9">
                  <c:v>Λ. Ποσειδώνος (προς Γλυφάδα)</c:v>
                </c:pt>
                <c:pt idx="10">
                  <c:v>Π. Ράλλη (προς κέντρο)</c:v>
                </c:pt>
                <c:pt idx="11">
                  <c:v>Αρδηττού </c:v>
                </c:pt>
              </c:strCache>
            </c:strRef>
          </c:cat>
          <c:val>
            <c:numRef>
              <c:f>ΓΡΑΦΗΜΑΤΑ!$H$5:$H$16</c:f>
              <c:numCache>
                <c:formatCode>0</c:formatCode>
                <c:ptCount val="12"/>
                <c:pt idx="0">
                  <c:v>5256.003406249999</c:v>
                </c:pt>
                <c:pt idx="1">
                  <c:v>5842.8363291666683</c:v>
                </c:pt>
                <c:pt idx="2">
                  <c:v>1321.061770833333</c:v>
                </c:pt>
                <c:pt idx="3">
                  <c:v>1362.9572437500001</c:v>
                </c:pt>
                <c:pt idx="4">
                  <c:v>1462.4015833333333</c:v>
                </c:pt>
                <c:pt idx="5">
                  <c:v>1284.1737131249997</c:v>
                </c:pt>
                <c:pt idx="6">
                  <c:v>2250.7385729166663</c:v>
                </c:pt>
                <c:pt idx="7">
                  <c:v>2412.8136291666669</c:v>
                </c:pt>
                <c:pt idx="8">
                  <c:v>2596.5485729166667</c:v>
                </c:pt>
                <c:pt idx="9">
                  <c:v>2059.2457108333333</c:v>
                </c:pt>
                <c:pt idx="10">
                  <c:v>2414.7070375000008</c:v>
                </c:pt>
                <c:pt idx="11">
                  <c:v>1664.9701916666672</c:v>
                </c:pt>
              </c:numCache>
            </c:numRef>
          </c:val>
          <c:extLst>
            <c:ext xmlns:c16="http://schemas.microsoft.com/office/drawing/2014/chart" uri="{C3380CC4-5D6E-409C-BE32-E72D297353CC}">
              <c16:uniqueId val="{00000000-10FD-4AFC-BE84-FE786738E452}"/>
            </c:ext>
          </c:extLst>
        </c:ser>
        <c:ser>
          <c:idx val="1"/>
          <c:order val="1"/>
          <c:tx>
            <c:strRef>
              <c:f>ΓΡΑΦΗΜΑΤΑ!$I$3:$I$4</c:f>
              <c:strCache>
                <c:ptCount val="2"/>
                <c:pt idx="0">
                  <c:v>Τρέχουσα</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ΓΡΑΦΗΜΑΤΑ!$G$5:$G$16</c:f>
              <c:strCache>
                <c:ptCount val="12"/>
                <c:pt idx="0">
                  <c:v>Λ. Κηφισού (προς Λαμία)</c:v>
                </c:pt>
                <c:pt idx="1">
                  <c:v>Λ. Κηφισού (προς Πειραιά)</c:v>
                </c:pt>
                <c:pt idx="2">
                  <c:v>Λ. Αλεξάνδρας (προς Λ. Κηφισίας)</c:v>
                </c:pt>
                <c:pt idx="3">
                  <c:v>Λ. Αλεξάνδρας (προς Πατησίων)</c:v>
                </c:pt>
                <c:pt idx="4">
                  <c:v>Λ. Βασ. Σοφίας (προς κέντρο)</c:v>
                </c:pt>
                <c:pt idx="5">
                  <c:v>Λ. Βασ. Σοφίας (προς Hilton)</c:v>
                </c:pt>
                <c:pt idx="6">
                  <c:v>Λ. Μεσογείων (προς κέντρο)</c:v>
                </c:pt>
                <c:pt idx="7">
                  <c:v>Λ. Μεσογείων (προς Αγ. Παρασκευή)</c:v>
                </c:pt>
                <c:pt idx="8">
                  <c:v>Λ. Ποσειδώνος (προς Πειραιά)</c:v>
                </c:pt>
                <c:pt idx="9">
                  <c:v>Λ. Ποσειδώνος (προς Γλυφάδα)</c:v>
                </c:pt>
                <c:pt idx="10">
                  <c:v>Π. Ράλλη (προς κέντρο)</c:v>
                </c:pt>
                <c:pt idx="11">
                  <c:v>Αρδηττού </c:v>
                </c:pt>
              </c:strCache>
            </c:strRef>
          </c:cat>
          <c:val>
            <c:numRef>
              <c:f>ΓΡΑΦΗΜΑΤΑ!$I$5:$I$16</c:f>
              <c:numCache>
                <c:formatCode>0</c:formatCode>
                <c:ptCount val="12"/>
                <c:pt idx="0">
                  <c:v>5498.9217687500004</c:v>
                </c:pt>
                <c:pt idx="1">
                  <c:v>5597.1213375000016</c:v>
                </c:pt>
                <c:pt idx="2">
                  <c:v>1358.9452541666669</c:v>
                </c:pt>
                <c:pt idx="3">
                  <c:v>1337.1633770833337</c:v>
                </c:pt>
                <c:pt idx="4">
                  <c:v>1467.0327854166669</c:v>
                </c:pt>
                <c:pt idx="5">
                  <c:v>1363.5641687499999</c:v>
                </c:pt>
                <c:pt idx="6">
                  <c:v>2121.8450312500004</c:v>
                </c:pt>
                <c:pt idx="7">
                  <c:v>2289.1536229166668</c:v>
                </c:pt>
                <c:pt idx="8">
                  <c:v>2558.9778000000001</c:v>
                </c:pt>
                <c:pt idx="9">
                  <c:v>2028.8923666666667</c:v>
                </c:pt>
                <c:pt idx="10">
                  <c:v>2405.4280479166664</c:v>
                </c:pt>
                <c:pt idx="11">
                  <c:v>1971.2127770833333</c:v>
                </c:pt>
              </c:numCache>
            </c:numRef>
          </c:val>
          <c:extLst>
            <c:ext xmlns:c16="http://schemas.microsoft.com/office/drawing/2014/chart" uri="{C3380CC4-5D6E-409C-BE32-E72D297353CC}">
              <c16:uniqueId val="{00000001-10FD-4AFC-BE84-FE786738E452}"/>
            </c:ext>
          </c:extLst>
        </c:ser>
        <c:ser>
          <c:idx val="2"/>
          <c:order val="2"/>
          <c:tx>
            <c:strRef>
              <c:f>ΓΡΑΦΗΜΑΤΑ!$J$3:$J$4</c:f>
              <c:strCache>
                <c:ptCount val="2"/>
                <c:pt idx="0">
                  <c:v>Ποσοστό</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4.702209445144285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FD-4AFC-BE84-FE786738E452}"/>
                </c:ext>
              </c:extLst>
            </c:dLbl>
            <c:dLbl>
              <c:idx val="3"/>
              <c:layout>
                <c:manualLayout>
                  <c:x val="-4.6378643501559257E-2"/>
                  <c:y val="-6.9625761531766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FD-4AFC-BE84-FE786738E452}"/>
                </c:ext>
              </c:extLst>
            </c:dLbl>
            <c:dLbl>
              <c:idx val="4"/>
              <c:layout>
                <c:manualLayout>
                  <c:x val="-1.7536986388262002E-3"/>
                  <c:y val="8.2892468898616227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FD-4AFC-BE84-FE786738E452}"/>
                </c:ext>
              </c:extLst>
            </c:dLbl>
            <c:dLbl>
              <c:idx val="6"/>
              <c:layout>
                <c:manualLayout>
                  <c:x val="-4.508032724778064E-2"/>
                  <c:y val="-3.4812880765883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FD-4AFC-BE84-FE786738E452}"/>
                </c:ext>
              </c:extLst>
            </c:dLbl>
            <c:dLbl>
              <c:idx val="7"/>
              <c:layout>
                <c:manualLayout>
                  <c:x val="-4.702183000083698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0FD-4AFC-BE84-FE786738E452}"/>
                </c:ext>
              </c:extLst>
            </c:dLbl>
            <c:dLbl>
              <c:idx val="8"/>
              <c:layout>
                <c:manualLayout>
                  <c:x val="-4.7020772198413593E-2"/>
                  <c:y val="-1.10192805595596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FD-4AFC-BE84-FE786738E452}"/>
                </c:ext>
              </c:extLst>
            </c:dLbl>
            <c:dLbl>
              <c:idx val="9"/>
              <c:layout>
                <c:manualLayout>
                  <c:x val="-4.870347140343538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0FD-4AFC-BE84-FE786738E452}"/>
                </c:ext>
              </c:extLst>
            </c:dLbl>
            <c:dLbl>
              <c:idx val="10"/>
              <c:layout>
                <c:manualLayout>
                  <c:x val="-3.757839793905738E-2"/>
                  <c:y val="-2.65239192494944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0FD-4AFC-BE84-FE786738E45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ΓΡΑΦΗΜΑΤΑ!$G$5:$G$16</c:f>
              <c:strCache>
                <c:ptCount val="12"/>
                <c:pt idx="0">
                  <c:v>Λ. Κηφισού (προς Λαμία)</c:v>
                </c:pt>
                <c:pt idx="1">
                  <c:v>Λ. Κηφισού (προς Πειραιά)</c:v>
                </c:pt>
                <c:pt idx="2">
                  <c:v>Λ. Αλεξάνδρας (προς Λ. Κηφισίας)</c:v>
                </c:pt>
                <c:pt idx="3">
                  <c:v>Λ. Αλεξάνδρας (προς Πατησίων)</c:v>
                </c:pt>
                <c:pt idx="4">
                  <c:v>Λ. Βασ. Σοφίας (προς κέντρο)</c:v>
                </c:pt>
                <c:pt idx="5">
                  <c:v>Λ. Βασ. Σοφίας (προς Hilton)</c:v>
                </c:pt>
                <c:pt idx="6">
                  <c:v>Λ. Μεσογείων (προς κέντρο)</c:v>
                </c:pt>
                <c:pt idx="7">
                  <c:v>Λ. Μεσογείων (προς Αγ. Παρασκευή)</c:v>
                </c:pt>
                <c:pt idx="8">
                  <c:v>Λ. Ποσειδώνος (προς Πειραιά)</c:v>
                </c:pt>
                <c:pt idx="9">
                  <c:v>Λ. Ποσειδώνος (προς Γλυφάδα)</c:v>
                </c:pt>
                <c:pt idx="10">
                  <c:v>Π. Ράλλη (προς κέντρο)</c:v>
                </c:pt>
                <c:pt idx="11">
                  <c:v>Αρδηττού </c:v>
                </c:pt>
              </c:strCache>
            </c:strRef>
          </c:cat>
          <c:val>
            <c:numRef>
              <c:f>ΓΡΑΦΗΜΑΤΑ!$J$5:$J$16</c:f>
              <c:numCache>
                <c:formatCode>0.0%</c:formatCode>
                <c:ptCount val="12"/>
                <c:pt idx="0">
                  <c:v>4.6217314511467482E-2</c:v>
                </c:pt>
                <c:pt idx="1">
                  <c:v>-4.2054060361076832E-2</c:v>
                </c:pt>
                <c:pt idx="2">
                  <c:v>2.8676541982920693E-2</c:v>
                </c:pt>
                <c:pt idx="3">
                  <c:v>-1.8924927238140991E-2</c:v>
                </c:pt>
                <c:pt idx="4">
                  <c:v>3.1668470111865248E-3</c:v>
                </c:pt>
                <c:pt idx="5">
                  <c:v>6.1822208953184361E-2</c:v>
                </c:pt>
                <c:pt idx="6">
                  <c:v>-5.7267220288332768E-2</c:v>
                </c:pt>
                <c:pt idx="7">
                  <c:v>-5.1251370912021144E-2</c:v>
                </c:pt>
                <c:pt idx="8">
                  <c:v>-1.446950513791612E-2</c:v>
                </c:pt>
                <c:pt idx="9">
                  <c:v>-1.4740030297007441E-2</c:v>
                </c:pt>
                <c:pt idx="10">
                  <c:v>-3.8426978673736793E-3</c:v>
                </c:pt>
                <c:pt idx="11">
                  <c:v>0.18393277366131813</c:v>
                </c:pt>
              </c:numCache>
            </c:numRef>
          </c:val>
          <c:extLst>
            <c:ext xmlns:c16="http://schemas.microsoft.com/office/drawing/2014/chart" uri="{C3380CC4-5D6E-409C-BE32-E72D297353CC}">
              <c16:uniqueId val="{00000009-10FD-4AFC-BE84-FE786738E452}"/>
            </c:ext>
          </c:extLst>
        </c:ser>
        <c:dLbls>
          <c:showLegendKey val="0"/>
          <c:showVal val="0"/>
          <c:showCatName val="0"/>
          <c:showSerName val="0"/>
          <c:showPercent val="0"/>
          <c:showBubbleSize val="0"/>
        </c:dLbls>
        <c:gapWidth val="115"/>
        <c:overlap val="-20"/>
        <c:axId val="300569728"/>
        <c:axId val="300571264"/>
      </c:barChart>
      <c:catAx>
        <c:axId val="30056972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300571264"/>
        <c:crosses val="autoZero"/>
        <c:auto val="1"/>
        <c:lblAlgn val="ctr"/>
        <c:lblOffset val="100"/>
        <c:noMultiLvlLbl val="0"/>
      </c:catAx>
      <c:valAx>
        <c:axId val="300571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300569728"/>
        <c:crosses val="autoZero"/>
        <c:crossBetween val="between"/>
      </c:valAx>
      <c:spPr>
        <a:noFill/>
        <a:ln w="25400">
          <a:noFill/>
        </a:ln>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800" b="0" i="0" baseline="0">
                <a:effectLst/>
              </a:rPr>
              <a:t>Μέσος Ωριαίος Φόρτος </a:t>
            </a:r>
            <a:endParaRPr lang="en-US">
              <a:effectLst/>
            </a:endParaRPr>
          </a:p>
        </c:rich>
      </c:tx>
      <c:overlay val="0"/>
      <c:spPr>
        <a:noFill/>
        <a:ln w="25400">
          <a:noFill/>
        </a:ln>
      </c:spPr>
    </c:title>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[1]General!$C$39:$C$40</c:f>
              <c:strCache>
                <c:ptCount val="1"/>
                <c:pt idx="0">
                  <c:v>Προηγούμενη</c:v>
                </c:pt>
              </c:strCache>
            </c:strRef>
          </c:tx>
          <c:spPr>
            <a:solidFill>
              <a:srgbClr val="4F81BD"/>
            </a:solidFill>
            <a:ln w="25400">
              <a:noFill/>
            </a:ln>
          </c:spPr>
          <c:invertIfNegative val="0"/>
          <c:cat>
            <c:strRef>
              <c:f>[1]General!$B$41:$B$44</c:f>
              <c:strCache>
                <c:ptCount val="4"/>
                <c:pt idx="0">
                  <c:v>Λ. Κηφισού (προς Λαμία)</c:v>
                </c:pt>
                <c:pt idx="1">
                  <c:v>Λ. Κηφισού (προς Πειραιά)</c:v>
                </c:pt>
                <c:pt idx="2">
                  <c:v>Λ. Ποσειδώνος (προς Πειραιά)</c:v>
                </c:pt>
                <c:pt idx="3">
                  <c:v>Λ. Ποσειδώνος (προς Γλυφάδα)</c:v>
                </c:pt>
              </c:strCache>
            </c:strRef>
          </c:cat>
          <c:val>
            <c:numRef>
              <c:f>[1]General!$C$41:$C$44</c:f>
              <c:numCache>
                <c:formatCode>General</c:formatCode>
                <c:ptCount val="4"/>
                <c:pt idx="0">
                  <c:v>5574.3493249999983</c:v>
                </c:pt>
                <c:pt idx="1">
                  <c:v>5464.1223683333319</c:v>
                </c:pt>
                <c:pt idx="2">
                  <c:v>2580.5540266666667</c:v>
                </c:pt>
                <c:pt idx="3">
                  <c:v>2036.4072449999994</c:v>
                </c:pt>
              </c:numCache>
            </c:numRef>
          </c:val>
          <c:extLst>
            <c:ext xmlns:c16="http://schemas.microsoft.com/office/drawing/2014/chart" uri="{C3380CC4-5D6E-409C-BE32-E72D297353CC}">
              <c16:uniqueId val="{00000000-515B-45B5-9B46-F5119A757F27}"/>
            </c:ext>
          </c:extLst>
        </c:ser>
        <c:ser>
          <c:idx val="1"/>
          <c:order val="1"/>
          <c:tx>
            <c:strRef>
              <c:f>[1]General!$D$39:$D$40</c:f>
              <c:strCache>
                <c:ptCount val="1"/>
                <c:pt idx="0">
                  <c:v>Τρέχουσα</c:v>
                </c:pt>
              </c:strCache>
            </c:strRef>
          </c:tx>
          <c:spPr>
            <a:solidFill>
              <a:srgbClr val="C0504D"/>
            </a:solidFill>
            <a:ln w="25400">
              <a:noFill/>
            </a:ln>
          </c:spPr>
          <c:invertIfNegative val="0"/>
          <c:cat>
            <c:strRef>
              <c:f>[1]General!$B$41:$B$44</c:f>
              <c:strCache>
                <c:ptCount val="4"/>
                <c:pt idx="0">
                  <c:v>Λ. Κηφισού (προς Λαμία)</c:v>
                </c:pt>
                <c:pt idx="1">
                  <c:v>Λ. Κηφισού (προς Πειραιά)</c:v>
                </c:pt>
                <c:pt idx="2">
                  <c:v>Λ. Ποσειδώνος (προς Πειραιά)</c:v>
                </c:pt>
                <c:pt idx="3">
                  <c:v>Λ. Ποσειδώνος (προς Γλυφάδα)</c:v>
                </c:pt>
              </c:strCache>
            </c:strRef>
          </c:cat>
          <c:val>
            <c:numRef>
              <c:f>[1]General!$D$41:$D$44</c:f>
              <c:numCache>
                <c:formatCode>General</c:formatCode>
                <c:ptCount val="4"/>
                <c:pt idx="0">
                  <c:v>5604.1974950000003</c:v>
                </c:pt>
                <c:pt idx="1">
                  <c:v>5646.8448433333333</c:v>
                </c:pt>
                <c:pt idx="2">
                  <c:v>2610.7046266666657</c:v>
                </c:pt>
                <c:pt idx="3">
                  <c:v>2057.1782216666661</c:v>
                </c:pt>
              </c:numCache>
            </c:numRef>
          </c:val>
          <c:extLst>
            <c:ext xmlns:c16="http://schemas.microsoft.com/office/drawing/2014/chart" uri="{C3380CC4-5D6E-409C-BE32-E72D297353CC}">
              <c16:uniqueId val="{00000001-515B-45B5-9B46-F5119A757F27}"/>
            </c:ext>
          </c:extLst>
        </c:ser>
        <c:ser>
          <c:idx val="2"/>
          <c:order val="2"/>
          <c:tx>
            <c:strRef>
              <c:f>[1]General!$E$39:$E$40</c:f>
              <c:strCache>
                <c:ptCount val="1"/>
                <c:pt idx="0">
                  <c:v>Περσινή</c:v>
                </c:pt>
              </c:strCache>
            </c:strRef>
          </c:tx>
          <c:spPr>
            <a:solidFill>
              <a:srgbClr val="9BBB59"/>
            </a:solidFill>
            <a:ln w="25400">
              <a:noFill/>
            </a:ln>
          </c:spPr>
          <c:invertIfNegative val="0"/>
          <c:cat>
            <c:strRef>
              <c:f>[1]General!$B$41:$B$44</c:f>
              <c:strCache>
                <c:ptCount val="4"/>
                <c:pt idx="0">
                  <c:v>Λ. Κηφισού (προς Λαμία)</c:v>
                </c:pt>
                <c:pt idx="1">
                  <c:v>Λ. Κηφισού (προς Πειραιά)</c:v>
                </c:pt>
                <c:pt idx="2">
                  <c:v>Λ. Ποσειδώνος (προς Πειραιά)</c:v>
                </c:pt>
                <c:pt idx="3">
                  <c:v>Λ. Ποσειδώνος (προς Γλυφάδα)</c:v>
                </c:pt>
              </c:strCache>
            </c:strRef>
          </c:cat>
          <c:val>
            <c:numRef>
              <c:f>[1]General!$E$41:$E$44</c:f>
              <c:numCache>
                <c:formatCode>General</c:formatCode>
                <c:ptCount val="4"/>
                <c:pt idx="0">
                  <c:v>5193.5170533333339</c:v>
                </c:pt>
                <c:pt idx="1">
                  <c:v>5800.1298850000003</c:v>
                </c:pt>
                <c:pt idx="2">
                  <c:v>2646.6011833333346</c:v>
                </c:pt>
                <c:pt idx="3">
                  <c:v>2158.9331808333345</c:v>
                </c:pt>
              </c:numCache>
            </c:numRef>
          </c:val>
          <c:extLst>
            <c:ext xmlns:c16="http://schemas.microsoft.com/office/drawing/2014/chart" uri="{C3380CC4-5D6E-409C-BE32-E72D297353CC}">
              <c16:uniqueId val="{00000002-515B-45B5-9B46-F5119A757F27}"/>
            </c:ext>
          </c:extLst>
        </c:ser>
        <c:dLbls>
          <c:showLegendKey val="0"/>
          <c:showVal val="0"/>
          <c:showCatName val="0"/>
          <c:showSerName val="0"/>
          <c:showPercent val="0"/>
          <c:showBubbleSize val="0"/>
        </c:dLbls>
        <c:gapWidth val="150"/>
        <c:shape val="box"/>
        <c:axId val="102635776"/>
        <c:axId val="102649856"/>
        <c:axId val="0"/>
      </c:bar3DChart>
      <c:catAx>
        <c:axId val="102635776"/>
        <c:scaling>
          <c:orientation val="minMax"/>
        </c:scaling>
        <c:delete val="0"/>
        <c:axPos val="b"/>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02649856"/>
        <c:crosses val="autoZero"/>
        <c:auto val="1"/>
        <c:lblAlgn val="ctr"/>
        <c:lblOffset val="100"/>
        <c:noMultiLvlLbl val="0"/>
      </c:catAx>
      <c:valAx>
        <c:axId val="10264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02635776"/>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800" b="0" i="0" baseline="0">
                <a:effectLst/>
              </a:rPr>
              <a:t>Μέσος Ωριαίος Φόρτος </a:t>
            </a:r>
            <a:endParaRPr lang="en-US">
              <a:effectLst/>
            </a:endParaRPr>
          </a:p>
        </c:rich>
      </c:tx>
      <c:overlay val="0"/>
      <c:spPr>
        <a:noFill/>
        <a:ln w="25400">
          <a:noFill/>
        </a:ln>
      </c:spPr>
    </c:title>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'C:\Users\Mina\Documents\KYKLOFORIAKA\02022021\[ΔΙΣΕΒΔΟΜΑΔΙΑΙΑ (Κ-Σ)_(11-22).01.21_Υ.Ψ.Δ..xls]General'!$C$39:$C$40</c:f>
              <c:strCache>
                <c:ptCount val="1"/>
                <c:pt idx="0">
                  <c:v>Προηγούμενη</c:v>
                </c:pt>
              </c:strCache>
            </c:strRef>
          </c:tx>
          <c:spPr>
            <a:solidFill>
              <a:srgbClr val="4F81BD"/>
            </a:solidFill>
            <a:ln w="25400">
              <a:noFill/>
            </a:ln>
          </c:spPr>
          <c:invertIfNegative val="0"/>
          <c:cat>
            <c:strRef>
              <c:f>[1]General!$B$41:$B$44</c:f>
              <c:strCache>
                <c:ptCount val="4"/>
                <c:pt idx="0">
                  <c:v>Λ. Κηφισού (προς Λαμία)</c:v>
                </c:pt>
                <c:pt idx="1">
                  <c:v>Λ. Κηφισού (προς Πειραιά)</c:v>
                </c:pt>
                <c:pt idx="2">
                  <c:v>Λ. Ποσειδώνος (προς Πειραιά)</c:v>
                </c:pt>
                <c:pt idx="3">
                  <c:v>Λ. Ποσειδώνος (προς Γλυφάδα)</c:v>
                </c:pt>
              </c:strCache>
            </c:strRef>
          </c:cat>
          <c:val>
            <c:numRef>
              <c:f>[1]General!$C$41:$C$44</c:f>
              <c:numCache>
                <c:formatCode>General</c:formatCode>
                <c:ptCount val="4"/>
                <c:pt idx="0">
                  <c:v>5574.3493249999983</c:v>
                </c:pt>
                <c:pt idx="1">
                  <c:v>5464.1223683333319</c:v>
                </c:pt>
                <c:pt idx="2">
                  <c:v>2580.5540266666667</c:v>
                </c:pt>
                <c:pt idx="3">
                  <c:v>2036.4072449999994</c:v>
                </c:pt>
              </c:numCache>
            </c:numRef>
          </c:val>
          <c:extLst>
            <c:ext xmlns:c16="http://schemas.microsoft.com/office/drawing/2014/chart" uri="{C3380CC4-5D6E-409C-BE32-E72D297353CC}">
              <c16:uniqueId val="{00000000-9C4F-4A63-9B9D-6D782B17C536}"/>
            </c:ext>
          </c:extLst>
        </c:ser>
        <c:ser>
          <c:idx val="1"/>
          <c:order val="1"/>
          <c:tx>
            <c:strRef>
              <c:f>'C:\Users\Mina\Documents\KYKLOFORIAKA\02022021\[ΔΙΣΕΒΔΟΜΑΔΙΑΙΑ (Κ-Σ)_(11-22).01.21_Υ.Ψ.Δ..xls]General'!$D$39:$D$40</c:f>
              <c:strCache>
                <c:ptCount val="1"/>
                <c:pt idx="0">
                  <c:v>Τρέχουσα</c:v>
                </c:pt>
              </c:strCache>
            </c:strRef>
          </c:tx>
          <c:spPr>
            <a:solidFill>
              <a:srgbClr val="C0504D"/>
            </a:solidFill>
            <a:ln w="25400">
              <a:noFill/>
            </a:ln>
          </c:spPr>
          <c:invertIfNegative val="0"/>
          <c:cat>
            <c:strRef>
              <c:f>[1]General!$B$41:$B$44</c:f>
              <c:strCache>
                <c:ptCount val="4"/>
                <c:pt idx="0">
                  <c:v>Λ. Κηφισού (προς Λαμία)</c:v>
                </c:pt>
                <c:pt idx="1">
                  <c:v>Λ. Κηφισού (προς Πειραιά)</c:v>
                </c:pt>
                <c:pt idx="2">
                  <c:v>Λ. Ποσειδώνος (προς Πειραιά)</c:v>
                </c:pt>
                <c:pt idx="3">
                  <c:v>Λ. Ποσειδώνος (προς Γλυφάδα)</c:v>
                </c:pt>
              </c:strCache>
            </c:strRef>
          </c:cat>
          <c:val>
            <c:numRef>
              <c:f>[1]General!$D$41:$D$44</c:f>
              <c:numCache>
                <c:formatCode>General</c:formatCode>
                <c:ptCount val="4"/>
                <c:pt idx="0">
                  <c:v>5604.1974950000003</c:v>
                </c:pt>
                <c:pt idx="1">
                  <c:v>5646.8448433333333</c:v>
                </c:pt>
                <c:pt idx="2">
                  <c:v>2610.7046266666657</c:v>
                </c:pt>
                <c:pt idx="3">
                  <c:v>2057.1782216666661</c:v>
                </c:pt>
              </c:numCache>
            </c:numRef>
          </c:val>
          <c:extLst>
            <c:ext xmlns:c16="http://schemas.microsoft.com/office/drawing/2014/chart" uri="{C3380CC4-5D6E-409C-BE32-E72D297353CC}">
              <c16:uniqueId val="{00000001-9C4F-4A63-9B9D-6D782B17C536}"/>
            </c:ext>
          </c:extLst>
        </c:ser>
        <c:ser>
          <c:idx val="2"/>
          <c:order val="2"/>
          <c:tx>
            <c:strRef>
              <c:f>'C:\Users\Mina\Documents\KYKLOFORIAKA\02022021\[ΔΙΣΕΒΔΟΜΑΔΙΑΙΑ (Κ-Σ)_(11-22).01.21_Υ.Ψ.Δ..xls]General'!$E$39:$E$40</c:f>
              <c:strCache>
                <c:ptCount val="1"/>
                <c:pt idx="0">
                  <c:v>Περσινή</c:v>
                </c:pt>
              </c:strCache>
            </c:strRef>
          </c:tx>
          <c:spPr>
            <a:solidFill>
              <a:srgbClr val="9BBB59"/>
            </a:solidFill>
            <a:ln w="25400">
              <a:noFill/>
            </a:ln>
          </c:spPr>
          <c:invertIfNegative val="0"/>
          <c:cat>
            <c:strRef>
              <c:f>[1]General!$B$41:$B$44</c:f>
              <c:strCache>
                <c:ptCount val="4"/>
                <c:pt idx="0">
                  <c:v>Λ. Κηφισού (προς Λαμία)</c:v>
                </c:pt>
                <c:pt idx="1">
                  <c:v>Λ. Κηφισού (προς Πειραιά)</c:v>
                </c:pt>
                <c:pt idx="2">
                  <c:v>Λ. Ποσειδώνος (προς Πειραιά)</c:v>
                </c:pt>
                <c:pt idx="3">
                  <c:v>Λ. Ποσειδώνος (προς Γλυφάδα)</c:v>
                </c:pt>
              </c:strCache>
            </c:strRef>
          </c:cat>
          <c:val>
            <c:numRef>
              <c:f>[1]General!$E$41:$E$44</c:f>
              <c:numCache>
                <c:formatCode>General</c:formatCode>
                <c:ptCount val="4"/>
                <c:pt idx="0">
                  <c:v>5193.5170533333339</c:v>
                </c:pt>
                <c:pt idx="1">
                  <c:v>5800.1298850000003</c:v>
                </c:pt>
                <c:pt idx="2">
                  <c:v>2646.6011833333346</c:v>
                </c:pt>
                <c:pt idx="3">
                  <c:v>2158.9331808333345</c:v>
                </c:pt>
              </c:numCache>
            </c:numRef>
          </c:val>
          <c:extLst>
            <c:ext xmlns:c16="http://schemas.microsoft.com/office/drawing/2014/chart" uri="{C3380CC4-5D6E-409C-BE32-E72D297353CC}">
              <c16:uniqueId val="{00000002-9C4F-4A63-9B9D-6D782B17C536}"/>
            </c:ext>
          </c:extLst>
        </c:ser>
        <c:dLbls>
          <c:showLegendKey val="0"/>
          <c:showVal val="0"/>
          <c:showCatName val="0"/>
          <c:showSerName val="0"/>
          <c:showPercent val="0"/>
          <c:showBubbleSize val="0"/>
        </c:dLbls>
        <c:gapWidth val="150"/>
        <c:shape val="box"/>
        <c:axId val="308788608"/>
        <c:axId val="308794496"/>
        <c:axId val="0"/>
      </c:bar3DChart>
      <c:catAx>
        <c:axId val="308788608"/>
        <c:scaling>
          <c:orientation val="minMax"/>
        </c:scaling>
        <c:delete val="0"/>
        <c:axPos val="b"/>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308794496"/>
        <c:crosses val="autoZero"/>
        <c:auto val="1"/>
        <c:lblAlgn val="ctr"/>
        <c:lblOffset val="100"/>
        <c:noMultiLvlLbl val="0"/>
      </c:catAx>
      <c:valAx>
        <c:axId val="308794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308788608"/>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800" b="0" i="0" baseline="0">
                <a:effectLst/>
              </a:rPr>
              <a:t>Μέσος Ωριαίος Φόρτος </a:t>
            </a:r>
            <a:endParaRPr lang="en-US">
              <a:effectLst/>
            </a:endParaRPr>
          </a:p>
        </c:rich>
      </c:tx>
      <c:overlay val="0"/>
      <c:spPr>
        <a:noFill/>
        <a:ln w="25400">
          <a:noFill/>
        </a:ln>
      </c:spPr>
    </c:title>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[1]General!$C$45</c:f>
              <c:strCache>
                <c:ptCount val="1"/>
                <c:pt idx="0">
                  <c:v>Προηγούμενη</c:v>
                </c:pt>
              </c:strCache>
            </c:strRef>
          </c:tx>
          <c:spPr>
            <a:solidFill>
              <a:srgbClr val="4F81BD"/>
            </a:solidFill>
            <a:ln w="25400">
              <a:noFill/>
            </a:ln>
          </c:spPr>
          <c:invertIfNegative val="0"/>
          <c:cat>
            <c:strRef>
              <c:f>[1]General!$B$46:$B$49</c:f>
              <c:strCache>
                <c:ptCount val="4"/>
                <c:pt idx="0">
                  <c:v>Π. Ράλλη (προς κέντρο)</c:v>
                </c:pt>
                <c:pt idx="1">
                  <c:v>Λ. Βασ. Σοφίας (προς κέντρο)</c:v>
                </c:pt>
                <c:pt idx="2">
                  <c:v>Λ. Βασ. Σοφίας (προς Hilton)</c:v>
                </c:pt>
                <c:pt idx="3">
                  <c:v>Αρδηττού</c:v>
                </c:pt>
              </c:strCache>
            </c:strRef>
          </c:cat>
          <c:val>
            <c:numRef>
              <c:f>[1]General!$C$46:$C$49</c:f>
              <c:numCache>
                <c:formatCode>General</c:formatCode>
                <c:ptCount val="4"/>
                <c:pt idx="0">
                  <c:v>2530.1930145454558</c:v>
                </c:pt>
                <c:pt idx="1">
                  <c:v>1470.2699878333328</c:v>
                </c:pt>
                <c:pt idx="2">
                  <c:v>1341.9295543333333</c:v>
                </c:pt>
                <c:pt idx="3">
                  <c:v>2924.2680024615388</c:v>
                </c:pt>
              </c:numCache>
            </c:numRef>
          </c:val>
          <c:extLst>
            <c:ext xmlns:c16="http://schemas.microsoft.com/office/drawing/2014/chart" uri="{C3380CC4-5D6E-409C-BE32-E72D297353CC}">
              <c16:uniqueId val="{00000000-14BC-4E59-86A2-89F7E7F52D0E}"/>
            </c:ext>
          </c:extLst>
        </c:ser>
        <c:ser>
          <c:idx val="1"/>
          <c:order val="1"/>
          <c:tx>
            <c:strRef>
              <c:f>[1]General!$D$45</c:f>
              <c:strCache>
                <c:ptCount val="1"/>
                <c:pt idx="0">
                  <c:v>Τρέχουσα</c:v>
                </c:pt>
              </c:strCache>
            </c:strRef>
          </c:tx>
          <c:spPr>
            <a:solidFill>
              <a:srgbClr val="C0504D"/>
            </a:solidFill>
            <a:ln w="25400">
              <a:noFill/>
            </a:ln>
          </c:spPr>
          <c:invertIfNegative val="0"/>
          <c:cat>
            <c:strRef>
              <c:f>[1]General!$B$46:$B$49</c:f>
              <c:strCache>
                <c:ptCount val="4"/>
                <c:pt idx="0">
                  <c:v>Π. Ράλλη (προς κέντρο)</c:v>
                </c:pt>
                <c:pt idx="1">
                  <c:v>Λ. Βασ. Σοφίας (προς κέντρο)</c:v>
                </c:pt>
                <c:pt idx="2">
                  <c:v>Λ. Βασ. Σοφίας (προς Hilton)</c:v>
                </c:pt>
                <c:pt idx="3">
                  <c:v>Αρδηττού</c:v>
                </c:pt>
              </c:strCache>
            </c:strRef>
          </c:cat>
          <c:val>
            <c:numRef>
              <c:f>[1]General!$D$46:$D$49</c:f>
              <c:numCache>
                <c:formatCode>General</c:formatCode>
                <c:ptCount val="4"/>
                <c:pt idx="0">
                  <c:v>2541.9757036363644</c:v>
                </c:pt>
                <c:pt idx="1">
                  <c:v>1460.6224491666667</c:v>
                </c:pt>
                <c:pt idx="2">
                  <c:v>1354.8209533333334</c:v>
                </c:pt>
                <c:pt idx="3">
                  <c:v>3693.2761630769232</c:v>
                </c:pt>
              </c:numCache>
            </c:numRef>
          </c:val>
          <c:extLst>
            <c:ext xmlns:c16="http://schemas.microsoft.com/office/drawing/2014/chart" uri="{C3380CC4-5D6E-409C-BE32-E72D297353CC}">
              <c16:uniqueId val="{00000001-14BC-4E59-86A2-89F7E7F52D0E}"/>
            </c:ext>
          </c:extLst>
        </c:ser>
        <c:ser>
          <c:idx val="2"/>
          <c:order val="2"/>
          <c:tx>
            <c:strRef>
              <c:f>[1]General!$E$45</c:f>
              <c:strCache>
                <c:ptCount val="1"/>
                <c:pt idx="0">
                  <c:v>Περσινή</c:v>
                </c:pt>
              </c:strCache>
            </c:strRef>
          </c:tx>
          <c:spPr>
            <a:solidFill>
              <a:srgbClr val="9BBB59"/>
            </a:solidFill>
            <a:ln w="25400">
              <a:noFill/>
            </a:ln>
          </c:spPr>
          <c:invertIfNegative val="0"/>
          <c:cat>
            <c:strRef>
              <c:f>[1]General!$B$46:$B$49</c:f>
              <c:strCache>
                <c:ptCount val="4"/>
                <c:pt idx="0">
                  <c:v>Π. Ράλλη (προς κέντρο)</c:v>
                </c:pt>
                <c:pt idx="1">
                  <c:v>Λ. Βασ. Σοφίας (προς κέντρο)</c:v>
                </c:pt>
                <c:pt idx="2">
                  <c:v>Λ. Βασ. Σοφίας (προς Hilton)</c:v>
                </c:pt>
                <c:pt idx="3">
                  <c:v>Αρδηττού</c:v>
                </c:pt>
              </c:strCache>
            </c:strRef>
          </c:cat>
          <c:val>
            <c:numRef>
              <c:f>[1]General!$E$46:$E$49</c:f>
              <c:numCache>
                <c:formatCode>General</c:formatCode>
                <c:ptCount val="4"/>
                <c:pt idx="0">
                  <c:v>2438.6382872727268</c:v>
                </c:pt>
                <c:pt idx="1">
                  <c:v>1480.8477590000002</c:v>
                </c:pt>
                <c:pt idx="2">
                  <c:v>1257.4763066666667</c:v>
                </c:pt>
                <c:pt idx="3">
                  <c:v>2927.0393723076932</c:v>
                </c:pt>
              </c:numCache>
            </c:numRef>
          </c:val>
          <c:extLst>
            <c:ext xmlns:c16="http://schemas.microsoft.com/office/drawing/2014/chart" uri="{C3380CC4-5D6E-409C-BE32-E72D297353CC}">
              <c16:uniqueId val="{00000002-14BC-4E59-86A2-89F7E7F52D0E}"/>
            </c:ext>
          </c:extLst>
        </c:ser>
        <c:dLbls>
          <c:showLegendKey val="0"/>
          <c:showVal val="0"/>
          <c:showCatName val="0"/>
          <c:showSerName val="0"/>
          <c:showPercent val="0"/>
          <c:showBubbleSize val="0"/>
        </c:dLbls>
        <c:gapWidth val="150"/>
        <c:shape val="box"/>
        <c:axId val="300498304"/>
        <c:axId val="182654080"/>
        <c:axId val="0"/>
      </c:bar3DChart>
      <c:catAx>
        <c:axId val="300498304"/>
        <c:scaling>
          <c:orientation val="minMax"/>
        </c:scaling>
        <c:delete val="0"/>
        <c:axPos val="b"/>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82654080"/>
        <c:crosses val="autoZero"/>
        <c:auto val="1"/>
        <c:lblAlgn val="ctr"/>
        <c:lblOffset val="100"/>
        <c:noMultiLvlLbl val="0"/>
      </c:catAx>
      <c:valAx>
        <c:axId val="18265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300498304"/>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ADB727D-1DAC-412D-AD93-2DBF2EAC643D}" type="datetimeFigureOut">
              <a:rPr lang="en-US"/>
              <a:pPr>
                <a:defRPr/>
              </a:pPr>
              <a:t>2/5/2021</a:t>
            </a:fld>
            <a:endParaRPr lang="en-US"/>
          </a:p>
        </p:txBody>
      </p:sp>
      <p:sp>
        <p:nvSpPr>
          <p:cNvPr id="4" name="Footer Placeholder 3">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Book Antiqua" panose="02040602050305030304" pitchFamily="18" charset="0"/>
              </a:defRPr>
            </a:lvl1pPr>
          </a:lstStyle>
          <a:p>
            <a:pPr>
              <a:defRPr/>
            </a:pPr>
            <a:fld id="{7BAF0A68-50BE-447C-905A-BB6B09DFA1EE}"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4B52AB1-3D06-428A-A858-2E97BEDCAC8B}" type="datetimeFigureOut">
              <a:rPr lang="en-US"/>
              <a:pPr>
                <a:defRPr/>
              </a:pPr>
              <a:t>2/5/2021</a:t>
            </a:fld>
            <a:endParaRPr lang="en-US"/>
          </a:p>
        </p:txBody>
      </p:sp>
      <p:sp>
        <p:nvSpPr>
          <p:cNvPr id="4" name="Slide Image Placeholder 3">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Book Antiqua" panose="02040602050305030304" pitchFamily="18" charset="0"/>
              </a:defRPr>
            </a:lvl1pPr>
          </a:lstStyle>
          <a:p>
            <a:pPr>
              <a:defRPr/>
            </a:pPr>
            <a:fld id="{8B13C7A4-AA98-426C-BAB5-175667E7A843}"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l-GR" i="1">
                <a:latin typeface="Arial" panose="020B0604020202020204" pitchFamily="34" charset="0"/>
                <a:cs typeface="Arial" panose="020B0604020202020204" pitchFamily="34" charset="0"/>
              </a:rPr>
              <a:t>To change the  image on this slide, select the picture and delete it. Then click the Pictures icon in the placeholder to insert your own image.</a:t>
            </a:r>
          </a:p>
          <a:p>
            <a:pPr eaLnBrk="1" hangingPunct="1">
              <a:spcBef>
                <a:spcPct val="0"/>
              </a:spcBef>
            </a:pPr>
            <a:endParaRPr lang="en-US" altLang="el-G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ook Antiqua" panose="02040602050305030304" pitchFamily="18" charset="0"/>
              </a:defRPr>
            </a:lvl1pPr>
            <a:lvl2pPr marL="742950" indent="-285750">
              <a:spcBef>
                <a:spcPct val="30000"/>
              </a:spcBef>
              <a:defRPr sz="1200">
                <a:solidFill>
                  <a:schemeClr val="tx1"/>
                </a:solidFill>
                <a:latin typeface="Book Antiqua" panose="02040602050305030304" pitchFamily="18" charset="0"/>
              </a:defRPr>
            </a:lvl2pPr>
            <a:lvl3pPr marL="1143000" indent="-228600">
              <a:spcBef>
                <a:spcPct val="30000"/>
              </a:spcBef>
              <a:defRPr sz="1200">
                <a:solidFill>
                  <a:schemeClr val="tx1"/>
                </a:solidFill>
                <a:latin typeface="Book Antiqua" panose="02040602050305030304" pitchFamily="18" charset="0"/>
              </a:defRPr>
            </a:lvl3pPr>
            <a:lvl4pPr marL="1600200" indent="-228600">
              <a:spcBef>
                <a:spcPct val="30000"/>
              </a:spcBef>
              <a:defRPr sz="1200">
                <a:solidFill>
                  <a:schemeClr val="tx1"/>
                </a:solidFill>
                <a:latin typeface="Book Antiqua" panose="02040602050305030304" pitchFamily="18" charset="0"/>
              </a:defRPr>
            </a:lvl4pPr>
            <a:lvl5pPr marL="2057400" indent="-228600">
              <a:spcBef>
                <a:spcPct val="30000"/>
              </a:spcBef>
              <a:defRPr sz="1200">
                <a:solidFill>
                  <a:schemeClr val="tx1"/>
                </a:solidFill>
                <a:latin typeface="Book Antiqua" panose="02040602050305030304" pitchFamily="18" charset="0"/>
              </a:defRPr>
            </a:lvl5pPr>
            <a:lvl6pPr marL="2514600" indent="-228600" eaLnBrk="0" fontAlgn="base" hangingPunct="0">
              <a:spcBef>
                <a:spcPct val="30000"/>
              </a:spcBef>
              <a:spcAft>
                <a:spcPct val="0"/>
              </a:spcAft>
              <a:defRPr sz="1200">
                <a:solidFill>
                  <a:schemeClr val="tx1"/>
                </a:solidFill>
                <a:latin typeface="Book Antiqua" panose="02040602050305030304" pitchFamily="18" charset="0"/>
              </a:defRPr>
            </a:lvl6pPr>
            <a:lvl7pPr marL="2971800" indent="-228600" eaLnBrk="0" fontAlgn="base" hangingPunct="0">
              <a:spcBef>
                <a:spcPct val="30000"/>
              </a:spcBef>
              <a:spcAft>
                <a:spcPct val="0"/>
              </a:spcAft>
              <a:defRPr sz="1200">
                <a:solidFill>
                  <a:schemeClr val="tx1"/>
                </a:solidFill>
                <a:latin typeface="Book Antiqua" panose="02040602050305030304" pitchFamily="18" charset="0"/>
              </a:defRPr>
            </a:lvl7pPr>
            <a:lvl8pPr marL="3429000" indent="-228600" eaLnBrk="0" fontAlgn="base" hangingPunct="0">
              <a:spcBef>
                <a:spcPct val="30000"/>
              </a:spcBef>
              <a:spcAft>
                <a:spcPct val="0"/>
              </a:spcAft>
              <a:defRPr sz="1200">
                <a:solidFill>
                  <a:schemeClr val="tx1"/>
                </a:solidFill>
                <a:latin typeface="Book Antiqua" panose="02040602050305030304" pitchFamily="18" charset="0"/>
              </a:defRPr>
            </a:lvl8pPr>
            <a:lvl9pPr marL="3886200" indent="-228600" eaLnBrk="0" fontAlgn="base" hangingPunct="0">
              <a:spcBef>
                <a:spcPct val="30000"/>
              </a:spcBef>
              <a:spcAft>
                <a:spcPct val="0"/>
              </a:spcAft>
              <a:defRPr sz="1200">
                <a:solidFill>
                  <a:schemeClr val="tx1"/>
                </a:solidFill>
                <a:latin typeface="Book Antiqua" panose="02040602050305030304" pitchFamily="18" charset="0"/>
              </a:defRPr>
            </a:lvl9pPr>
          </a:lstStyle>
          <a:p>
            <a:pPr>
              <a:spcBef>
                <a:spcPct val="0"/>
              </a:spcBef>
            </a:pPr>
            <a:fld id="{30BEFC36-A0C1-464A-9270-C3FE1C6E920C}" type="slidenum">
              <a:rPr lang="en-US" altLang="el-GR"/>
              <a:pPr>
                <a:spcBef>
                  <a:spcPct val="0"/>
                </a:spcBef>
              </a:pPr>
              <a:t>1</a:t>
            </a:fld>
            <a:endParaRPr lang="en-US"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11"/>
          <p:cNvSpPr>
            <a:spLocks/>
          </p:cNvSpPr>
          <p:nvPr/>
        </p:nvSpPr>
        <p:spPr bwMode="white">
          <a:xfrm>
            <a:off x="8429625" y="0"/>
            <a:ext cx="3762375" cy="6858000"/>
          </a:xfrm>
          <a:custGeom>
            <a:avLst/>
            <a:gdLst>
              <a:gd name="T0" fmla="*/ 0 w 3762978"/>
              <a:gd name="T1" fmla="*/ 0 h 6858000"/>
              <a:gd name="T2" fmla="*/ 3761772 w 3762978"/>
              <a:gd name="T3" fmla="*/ 0 h 6858000"/>
              <a:gd name="T4" fmla="*/ 3761772 w 3762978"/>
              <a:gd name="T5" fmla="*/ 6858000 h 6858000"/>
              <a:gd name="T6" fmla="*/ 338559 w 3762978"/>
              <a:gd name="T7" fmla="*/ 6858000 h 6858000"/>
              <a:gd name="T8" fmla="*/ 1189185 w 3762978"/>
              <a:gd name="T9" fmla="*/ 433705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2978" h="6858000">
                <a:moveTo>
                  <a:pt x="0" y="0"/>
                </a:moveTo>
                <a:lnTo>
                  <a:pt x="3762978" y="0"/>
                </a:lnTo>
                <a:lnTo>
                  <a:pt x="3762978" y="6858000"/>
                </a:lnTo>
                <a:lnTo>
                  <a:pt x="338667" y="6858000"/>
                </a:lnTo>
                <a:lnTo>
                  <a:pt x="1189567" y="433705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 name="Freeform 6"/>
          <p:cNvSpPr>
            <a:spLocks/>
          </p:cNvSpPr>
          <p:nvPr/>
        </p:nvSpPr>
        <p:spPr bwMode="auto">
          <a:xfrm>
            <a:off x="8145463" y="0"/>
            <a:ext cx="1671637" cy="6858000"/>
          </a:xfrm>
          <a:custGeom>
            <a:avLst/>
            <a:gdLst>
              <a:gd name="T0" fmla="*/ 0 w 1254127"/>
              <a:gd name="T1" fmla="*/ 0 h 6858000"/>
              <a:gd name="T2" fmla="*/ 486681 w 1254127"/>
              <a:gd name="T3" fmla="*/ 0 h 6858000"/>
              <a:gd name="T4" fmla="*/ 1671637 w 1254127"/>
              <a:gd name="T5" fmla="*/ 4337050 h 6858000"/>
              <a:gd name="T6" fmla="*/ 825240 w 1254127"/>
              <a:gd name="T7" fmla="*/ 6858000 h 6858000"/>
              <a:gd name="T8" fmla="*/ 342791 w 1254127"/>
              <a:gd name="T9" fmla="*/ 6858000 h 6858000"/>
              <a:gd name="T10" fmla="*/ 1189188 w 1254127"/>
              <a:gd name="T11" fmla="*/ 4337050 h 6858000"/>
              <a:gd name="T12" fmla="*/ 0 w 1254127"/>
              <a:gd name="T13" fmla="*/ 0 h 6858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4127" h="6858000">
                <a:moveTo>
                  <a:pt x="0" y="0"/>
                </a:moveTo>
                <a:lnTo>
                  <a:pt x="365127" y="0"/>
                </a:lnTo>
                <a:lnTo>
                  <a:pt x="1254127" y="4337050"/>
                </a:lnTo>
                <a:lnTo>
                  <a:pt x="619127" y="6858000"/>
                </a:lnTo>
                <a:lnTo>
                  <a:pt x="257175" y="6858000"/>
                </a:lnTo>
                <a:lnTo>
                  <a:pt x="892175" y="433705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6" name="Freeform 7">
            <a:extLst/>
          </p:cNvPr>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ctrTitle"/>
          </p:nvPr>
        </p:nvSpPr>
        <p:spPr>
          <a:xfrm>
            <a:off x="1295400" y="1873584"/>
            <a:ext cx="6400800" cy="2560320"/>
          </a:xfrm>
        </p:spPr>
        <p:txBody>
          <a:bodyPr>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8956454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p:cNvPr>
          <p:cNvSpPr>
            <a:spLocks noGrp="1"/>
          </p:cNvSpPr>
          <p:nvPr>
            <p:ph type="ftr" sz="quarter" idx="10"/>
          </p:nvPr>
        </p:nvSpPr>
        <p:spPr/>
        <p:txBody>
          <a:bodyPr/>
          <a:lstStyle>
            <a:lvl1pPr>
              <a:defRPr/>
            </a:lvl1pPr>
          </a:lstStyle>
          <a:p>
            <a:pPr>
              <a:defRPr/>
            </a:pPr>
            <a:r>
              <a:rPr lang="en-US"/>
              <a:t>Add a footer</a:t>
            </a:r>
          </a:p>
        </p:txBody>
      </p:sp>
      <p:sp>
        <p:nvSpPr>
          <p:cNvPr id="6" name="Date Placeholder 3">
            <a:extLst/>
          </p:cNvPr>
          <p:cNvSpPr>
            <a:spLocks noGrp="1"/>
          </p:cNvSpPr>
          <p:nvPr>
            <p:ph type="dt" sz="half" idx="11"/>
          </p:nvPr>
        </p:nvSpPr>
        <p:spPr/>
        <p:txBody>
          <a:bodyPr/>
          <a:lstStyle>
            <a:lvl1pPr>
              <a:defRPr/>
            </a:lvl1pPr>
          </a:lstStyle>
          <a:p>
            <a:pPr>
              <a:defRPr/>
            </a:pPr>
            <a:fld id="{890413EB-256E-4E16-B3BA-3F82AF402E4F}" type="datetimeFigureOut">
              <a:rPr lang="en-US"/>
              <a:pPr>
                <a:defRPr/>
              </a:pPr>
              <a:t>2/5/2021</a:t>
            </a:fld>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E10535C5-BC00-42A4-8A14-18084E34656D}" type="slidenum">
              <a:rPr lang="en-US" altLang="el-GR"/>
              <a:pPr>
                <a:defRPr/>
              </a:pPr>
              <a:t>‹#›</a:t>
            </a:fld>
            <a:endParaRPr lang="en-US" altLang="el-GR"/>
          </a:p>
        </p:txBody>
      </p:sp>
    </p:spTree>
    <p:extLst>
      <p:ext uri="{BB962C8B-B14F-4D97-AF65-F5344CB8AC3E}">
        <p14:creationId xmlns:p14="http://schemas.microsoft.com/office/powerpoint/2010/main" val="347818241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7" name="Rectangle 8">
            <a:extLst/>
          </p:cNvPr>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9">
            <a:extLst/>
          </p:cNvPr>
          <p:cNvSpPr/>
          <p:nvPr/>
        </p:nvSpPr>
        <p:spPr bwMode="invGray">
          <a:xfrm>
            <a:off x="63246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10">
            <a:extLst/>
          </p:cNvPr>
          <p:cNvSpPr/>
          <p:nvPr/>
        </p:nvSpPr>
        <p:spPr>
          <a:xfrm>
            <a:off x="1295400" y="5257800"/>
            <a:ext cx="457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1">
            <a:extLst/>
          </p:cNvPr>
          <p:cNvSpPr/>
          <p:nvPr/>
        </p:nvSpPr>
        <p:spPr>
          <a:xfrm>
            <a:off x="6324600" y="5257800"/>
            <a:ext cx="45720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295400" y="255134"/>
            <a:ext cx="9601200" cy="1036850"/>
          </a:xfrm>
        </p:spPr>
        <p:txBody>
          <a:bodyPr/>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invGray">
          <a:xfrm>
            <a:off x="1371273" y="5333098"/>
            <a:ext cx="4420252" cy="839102"/>
          </a:xfrm>
        </p:spPr>
        <p:txBody>
          <a:bodyPr>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3" name="Text Placeholder 3"/>
          <p:cNvSpPr>
            <a:spLocks noGrp="1"/>
          </p:cNvSpPr>
          <p:nvPr>
            <p:ph type="body" sz="half" idx="14"/>
          </p:nvPr>
        </p:nvSpPr>
        <p:spPr bwMode="invGray">
          <a:xfrm>
            <a:off x="6412954" y="5333098"/>
            <a:ext cx="4420252" cy="839102"/>
          </a:xfrm>
        </p:spPr>
        <p:txBody>
          <a:bodyPr>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5">
            <a:extLst/>
          </p:cNvPr>
          <p:cNvSpPr>
            <a:spLocks noGrp="1"/>
          </p:cNvSpPr>
          <p:nvPr>
            <p:ph type="ftr" sz="quarter" idx="15"/>
          </p:nvPr>
        </p:nvSpPr>
        <p:spPr/>
        <p:txBody>
          <a:bodyPr/>
          <a:lstStyle>
            <a:lvl1pPr>
              <a:defRPr/>
            </a:lvl1pPr>
          </a:lstStyle>
          <a:p>
            <a:pPr>
              <a:defRPr/>
            </a:pPr>
            <a:r>
              <a:rPr lang="en-US"/>
              <a:t>Add a footer</a:t>
            </a:r>
          </a:p>
        </p:txBody>
      </p:sp>
      <p:sp>
        <p:nvSpPr>
          <p:cNvPr id="14" name="Date Placeholder 4">
            <a:extLst/>
          </p:cNvPr>
          <p:cNvSpPr>
            <a:spLocks noGrp="1"/>
          </p:cNvSpPr>
          <p:nvPr>
            <p:ph type="dt" sz="half" idx="16"/>
          </p:nvPr>
        </p:nvSpPr>
        <p:spPr/>
        <p:txBody>
          <a:bodyPr/>
          <a:lstStyle>
            <a:lvl1pPr>
              <a:defRPr/>
            </a:lvl1pPr>
          </a:lstStyle>
          <a:p>
            <a:pPr>
              <a:defRPr/>
            </a:pPr>
            <a:fld id="{01063349-7A1A-4602-9675-4F1615F7BE72}" type="datetimeFigureOut">
              <a:rPr lang="en-US"/>
              <a:pPr>
                <a:defRPr/>
              </a:pPr>
              <a:t>2/5/2021</a:t>
            </a:fld>
            <a:endParaRPr lang="en-US"/>
          </a:p>
        </p:txBody>
      </p:sp>
      <p:sp>
        <p:nvSpPr>
          <p:cNvPr id="15" name="Slide Number Placeholder 6">
            <a:extLst/>
          </p:cNvPr>
          <p:cNvSpPr>
            <a:spLocks noGrp="1"/>
          </p:cNvSpPr>
          <p:nvPr>
            <p:ph type="sldNum" sz="quarter" idx="17"/>
          </p:nvPr>
        </p:nvSpPr>
        <p:spPr/>
        <p:txBody>
          <a:bodyPr/>
          <a:lstStyle>
            <a:lvl1pPr>
              <a:defRPr smtClean="0"/>
            </a:lvl1pPr>
          </a:lstStyle>
          <a:p>
            <a:pPr>
              <a:defRPr/>
            </a:pPr>
            <a:fld id="{5DC3134B-7247-496A-AA30-6B2DB964D7E6}" type="slidenum">
              <a:rPr lang="en-US" altLang="el-GR"/>
              <a:pPr>
                <a:defRPr/>
              </a:pPr>
              <a:t>‹#›</a:t>
            </a:fld>
            <a:endParaRPr lang="en-US" altLang="el-GR"/>
          </a:p>
        </p:txBody>
      </p:sp>
    </p:spTree>
    <p:extLst>
      <p:ext uri="{BB962C8B-B14F-4D97-AF65-F5344CB8AC3E}">
        <p14:creationId xmlns:p14="http://schemas.microsoft.com/office/powerpoint/2010/main" val="15082719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p:cNvPr>
          <p:cNvSpPr>
            <a:spLocks noGrp="1"/>
          </p:cNvSpPr>
          <p:nvPr>
            <p:ph type="ftr" sz="quarter" idx="10"/>
          </p:nvPr>
        </p:nvSpPr>
        <p:spPr/>
        <p:txBody>
          <a:bodyPr/>
          <a:lstStyle>
            <a:lvl1pPr>
              <a:defRPr/>
            </a:lvl1pPr>
          </a:lstStyle>
          <a:p>
            <a:pPr>
              <a:defRPr/>
            </a:pPr>
            <a:r>
              <a:rPr lang="en-US"/>
              <a:t>Add a footer</a:t>
            </a:r>
          </a:p>
        </p:txBody>
      </p:sp>
      <p:sp>
        <p:nvSpPr>
          <p:cNvPr id="5" name="Date Placeholder 3">
            <a:extLst/>
          </p:cNvPr>
          <p:cNvSpPr>
            <a:spLocks noGrp="1"/>
          </p:cNvSpPr>
          <p:nvPr>
            <p:ph type="dt" sz="half" idx="11"/>
          </p:nvPr>
        </p:nvSpPr>
        <p:spPr/>
        <p:txBody>
          <a:bodyPr/>
          <a:lstStyle>
            <a:lvl1pPr>
              <a:defRPr/>
            </a:lvl1pPr>
          </a:lstStyle>
          <a:p>
            <a:pPr>
              <a:defRPr/>
            </a:pPr>
            <a:fld id="{ED4EC2E0-BAC2-4F0C-9DE5-EA88C9E3D56B}" type="datetimeFigureOut">
              <a:rPr lang="en-US"/>
              <a:pPr>
                <a:defRPr/>
              </a:pPr>
              <a:t>2/5/2021</a:t>
            </a:fld>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286F13DF-9847-47F9-B4E4-79E167011331}" type="slidenum">
              <a:rPr lang="en-US" altLang="el-GR"/>
              <a:pPr>
                <a:defRPr/>
              </a:pPr>
              <a:t>‹#›</a:t>
            </a:fld>
            <a:endParaRPr lang="en-US" altLang="el-GR"/>
          </a:p>
        </p:txBody>
      </p:sp>
    </p:spTree>
    <p:extLst>
      <p:ext uri="{BB962C8B-B14F-4D97-AF65-F5344CB8AC3E}">
        <p14:creationId xmlns:p14="http://schemas.microsoft.com/office/powerpoint/2010/main" val="428658038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a:extLst/>
          </p:cNvPr>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7">
            <a:extLst/>
          </p:cNvPr>
          <p:cNvSpPr/>
          <p:nvPr/>
        </p:nvSpPr>
        <p:spPr>
          <a:xfrm rot="5400000">
            <a:off x="6330950" y="3387725"/>
            <a:ext cx="6858000" cy="8255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8">
            <a:extLst/>
          </p:cNvPr>
          <p:cNvSpPr/>
          <p:nvPr/>
        </p:nvSpPr>
        <p:spPr>
          <a:xfrm rot="5400000">
            <a:off x="6251575" y="3387725"/>
            <a:ext cx="6858000" cy="825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p:cNvPr>
          <p:cNvSpPr>
            <a:spLocks noGrp="1"/>
          </p:cNvSpPr>
          <p:nvPr>
            <p:ph type="ftr" sz="quarter" idx="10"/>
          </p:nvPr>
        </p:nvSpPr>
        <p:spPr/>
        <p:txBody>
          <a:bodyPr/>
          <a:lstStyle>
            <a:lvl1pPr>
              <a:defRPr/>
            </a:lvl1pPr>
          </a:lstStyle>
          <a:p>
            <a:pPr>
              <a:defRPr/>
            </a:pPr>
            <a:r>
              <a:rPr lang="en-US"/>
              <a:t>Add a footer</a:t>
            </a:r>
          </a:p>
        </p:txBody>
      </p:sp>
      <p:sp>
        <p:nvSpPr>
          <p:cNvPr id="8" name="Date Placeholder 3">
            <a:extLst/>
          </p:cNvPr>
          <p:cNvSpPr>
            <a:spLocks noGrp="1"/>
          </p:cNvSpPr>
          <p:nvPr>
            <p:ph type="dt" sz="half" idx="11"/>
          </p:nvPr>
        </p:nvSpPr>
        <p:spPr/>
        <p:txBody>
          <a:bodyPr/>
          <a:lstStyle>
            <a:lvl1pPr>
              <a:defRPr/>
            </a:lvl1pPr>
          </a:lstStyle>
          <a:p>
            <a:pPr>
              <a:defRPr/>
            </a:pPr>
            <a:fld id="{E0D43410-293A-4CDF-A125-B16E63E93148}" type="datetimeFigureOut">
              <a:rPr lang="en-US"/>
              <a:pPr>
                <a:defRPr/>
              </a:pPr>
              <a:t>2/5/2021</a:t>
            </a:fld>
            <a:endParaRPr lang="en-US"/>
          </a:p>
        </p:txBody>
      </p:sp>
      <p:sp>
        <p:nvSpPr>
          <p:cNvPr id="9" name="Slide Number Placeholder 5">
            <a:extLst/>
          </p:cNvPr>
          <p:cNvSpPr>
            <a:spLocks noGrp="1"/>
          </p:cNvSpPr>
          <p:nvPr>
            <p:ph type="sldNum" sz="quarter" idx="12"/>
          </p:nvPr>
        </p:nvSpPr>
        <p:spPr/>
        <p:txBody>
          <a:bodyPr/>
          <a:lstStyle>
            <a:lvl1pPr>
              <a:defRPr smtClean="0">
                <a:solidFill>
                  <a:schemeClr val="bg1"/>
                </a:solidFill>
              </a:defRPr>
            </a:lvl1pPr>
          </a:lstStyle>
          <a:p>
            <a:pPr>
              <a:defRPr/>
            </a:pPr>
            <a:fld id="{BCF63EED-A24B-411A-AE04-301EB792965E}" type="slidenum">
              <a:rPr lang="en-US" altLang="el-GR"/>
              <a:pPr>
                <a:defRPr/>
              </a:pPr>
              <a:t>‹#›</a:t>
            </a:fld>
            <a:endParaRPr lang="en-US" altLang="el-GR"/>
          </a:p>
        </p:txBody>
      </p:sp>
    </p:spTree>
    <p:extLst>
      <p:ext uri="{BB962C8B-B14F-4D97-AF65-F5344CB8AC3E}">
        <p14:creationId xmlns:p14="http://schemas.microsoft.com/office/powerpoint/2010/main" val="423558498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4">
            <a:extLst/>
          </p:cNvPr>
          <p:cNvSpPr>
            <a:spLocks noGrp="1"/>
          </p:cNvSpPr>
          <p:nvPr>
            <p:ph type="ftr" sz="quarter" idx="10"/>
          </p:nvPr>
        </p:nvSpPr>
        <p:spPr/>
        <p:txBody>
          <a:bodyPr/>
          <a:lstStyle>
            <a:lvl1pPr>
              <a:defRPr/>
            </a:lvl1pPr>
          </a:lstStyle>
          <a:p>
            <a:pPr>
              <a:defRPr/>
            </a:pPr>
            <a:r>
              <a:rPr lang="en-US"/>
              <a:t>Add a footer</a:t>
            </a:r>
          </a:p>
        </p:txBody>
      </p:sp>
      <p:sp>
        <p:nvSpPr>
          <p:cNvPr id="3" name="Date Placeholder 3">
            <a:extLst/>
          </p:cNvPr>
          <p:cNvSpPr>
            <a:spLocks noGrp="1"/>
          </p:cNvSpPr>
          <p:nvPr>
            <p:ph type="dt" sz="half" idx="11"/>
          </p:nvPr>
        </p:nvSpPr>
        <p:spPr/>
        <p:txBody>
          <a:bodyPr/>
          <a:lstStyle>
            <a:lvl1pPr>
              <a:defRPr/>
            </a:lvl1pPr>
          </a:lstStyle>
          <a:p>
            <a:pPr>
              <a:defRPr/>
            </a:pPr>
            <a:fld id="{16B79BDE-34A6-42EE-B2F2-4457F08385A5}" type="datetimeFigureOut">
              <a:rPr lang="en-US"/>
              <a:pPr>
                <a:defRPr/>
              </a:pPr>
              <a:t>2/5/2021</a:t>
            </a:fld>
            <a:endParaRPr lang="en-US"/>
          </a:p>
        </p:txBody>
      </p:sp>
      <p:sp>
        <p:nvSpPr>
          <p:cNvPr id="4" name="Slide Number Placeholder 5">
            <a:extLst/>
          </p:cNvPr>
          <p:cNvSpPr>
            <a:spLocks noGrp="1"/>
          </p:cNvSpPr>
          <p:nvPr>
            <p:ph type="sldNum" sz="quarter" idx="12"/>
          </p:nvPr>
        </p:nvSpPr>
        <p:spPr/>
        <p:txBody>
          <a:bodyPr/>
          <a:lstStyle>
            <a:lvl1pPr>
              <a:defRPr/>
            </a:lvl1pPr>
          </a:lstStyle>
          <a:p>
            <a:pPr>
              <a:defRPr/>
            </a:pPr>
            <a:fld id="{B7CA4C01-F1DD-4289-A25E-2720E76469D9}" type="slidenum">
              <a:rPr lang="en-US" altLang="el-GR"/>
              <a:pPr>
                <a:defRPr/>
              </a:pPr>
              <a:t>‹#›</a:t>
            </a:fld>
            <a:endParaRPr lang="en-US" altLang="el-GR"/>
          </a:p>
        </p:txBody>
      </p:sp>
    </p:spTree>
    <p:extLst>
      <p:ext uri="{BB962C8B-B14F-4D97-AF65-F5344CB8AC3E}">
        <p14:creationId xmlns:p14="http://schemas.microsoft.com/office/powerpoint/2010/main" val="191534182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p:cNvPr>
          <p:cNvSpPr>
            <a:spLocks noGrp="1"/>
          </p:cNvSpPr>
          <p:nvPr>
            <p:ph type="ftr" sz="quarter" idx="10"/>
          </p:nvPr>
        </p:nvSpPr>
        <p:spPr/>
        <p:txBody>
          <a:bodyPr/>
          <a:lstStyle>
            <a:lvl1pPr>
              <a:defRPr/>
            </a:lvl1pPr>
          </a:lstStyle>
          <a:p>
            <a:pPr>
              <a:defRPr/>
            </a:pPr>
            <a:r>
              <a:rPr lang="en-US"/>
              <a:t>Add a footer</a:t>
            </a:r>
          </a:p>
        </p:txBody>
      </p:sp>
      <p:sp>
        <p:nvSpPr>
          <p:cNvPr id="5" name="Date Placeholder 3">
            <a:extLst/>
          </p:cNvPr>
          <p:cNvSpPr>
            <a:spLocks noGrp="1"/>
          </p:cNvSpPr>
          <p:nvPr>
            <p:ph type="dt" sz="half" idx="11"/>
          </p:nvPr>
        </p:nvSpPr>
        <p:spPr/>
        <p:txBody>
          <a:bodyPr/>
          <a:lstStyle>
            <a:lvl1pPr>
              <a:defRPr/>
            </a:lvl1pPr>
          </a:lstStyle>
          <a:p>
            <a:pPr>
              <a:defRPr/>
            </a:pPr>
            <a:fld id="{EFFCADC1-CF41-46A4-9FE8-569FDCE4A682}" type="datetimeFigureOut">
              <a:rPr lang="en-US"/>
              <a:pPr>
                <a:defRPr/>
              </a:pPr>
              <a:t>2/5/2021</a:t>
            </a:fld>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6E6A90E1-0308-4EF8-8252-FAE495E46F46}" type="slidenum">
              <a:rPr lang="en-US" altLang="el-GR"/>
              <a:pPr>
                <a:defRPr/>
              </a:pPr>
              <a:t>‹#›</a:t>
            </a:fld>
            <a:endParaRPr lang="en-US" altLang="el-GR"/>
          </a:p>
        </p:txBody>
      </p:sp>
    </p:spTree>
    <p:extLst>
      <p:ext uri="{BB962C8B-B14F-4D97-AF65-F5344CB8AC3E}">
        <p14:creationId xmlns:p14="http://schemas.microsoft.com/office/powerpoint/2010/main" val="280232175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5" name="Rectangle 5"/>
          <p:cNvSpPr>
            <a:spLocks/>
          </p:cNvSpPr>
          <p:nvPr/>
        </p:nvSpPr>
        <p:spPr bwMode="white">
          <a:xfrm>
            <a:off x="6540500" y="0"/>
            <a:ext cx="5651500" cy="6858000"/>
          </a:xfrm>
          <a:custGeom>
            <a:avLst/>
            <a:gdLst>
              <a:gd name="T0" fmla="*/ 0 w 4238622"/>
              <a:gd name="T1" fmla="*/ 0 h 6858000"/>
              <a:gd name="T2" fmla="*/ 5448300 w 4238622"/>
              <a:gd name="T3" fmla="*/ 0 h 6858000"/>
              <a:gd name="T4" fmla="*/ 5649384 w 4238622"/>
              <a:gd name="T5" fmla="*/ 0 h 6858000"/>
              <a:gd name="T6" fmla="*/ 5651500 w 4238622"/>
              <a:gd name="T7" fmla="*/ 0 h 6858000"/>
              <a:gd name="T8" fmla="*/ 5651500 w 4238622"/>
              <a:gd name="T9" fmla="*/ 6858000 h 6858000"/>
              <a:gd name="T10" fmla="*/ 5649384 w 4238622"/>
              <a:gd name="T11" fmla="*/ 6858000 h 6858000"/>
              <a:gd name="T12" fmla="*/ 5448300 w 4238622"/>
              <a:gd name="T13" fmla="*/ 6858000 h 6858000"/>
              <a:gd name="T14" fmla="*/ 338667 w 4238622"/>
              <a:gd name="T15" fmla="*/ 6858000 h 6858000"/>
              <a:gd name="T16" fmla="*/ 1189568 w 4238622"/>
              <a:gd name="T17" fmla="*/ 4337050 h 6858000"/>
              <a:gd name="T18" fmla="*/ 0 w 4238622"/>
              <a:gd name="T19" fmla="*/ 0 h 685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6" name="Freeform 6">
            <a:extLst/>
          </p:cNvPr>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a:lstStyle/>
          <a:p>
            <a:pPr eaLnBrk="1" fontAlgn="auto" hangingPunct="1">
              <a:spcBef>
                <a:spcPts val="0"/>
              </a:spcBef>
              <a:spcAft>
                <a:spcPts val="0"/>
              </a:spcAft>
              <a:defRPr/>
            </a:pPr>
            <a:endParaRPr lang="en-US">
              <a:latin typeface="+mn-lt"/>
              <a:cs typeface="+mn-cs"/>
            </a:endParaRPr>
          </a:p>
        </p:txBody>
      </p:sp>
      <p:sp>
        <p:nvSpPr>
          <p:cNvPr id="7" name="Freeform 7">
            <a:extLst/>
          </p:cNvPr>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ctrTitle"/>
          </p:nvPr>
        </p:nvSpPr>
        <p:spPr>
          <a:xfrm>
            <a:off x="1295401" y="1873584"/>
            <a:ext cx="5120640" cy="2560320"/>
          </a:xfrm>
        </p:spPr>
        <p:txBody>
          <a:bodyPr>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tIns="365760" rtlCol="0">
            <a:noAutofit/>
          </a:bodyPr>
          <a:lstStyle>
            <a:lvl1pPr marL="0" indent="0" algn="ctr">
              <a:buNone/>
              <a:defRPr sz="2800">
                <a:solidFill>
                  <a:schemeClr val="bg1"/>
                </a:solidFill>
              </a:defRPr>
            </a:lvl1pPr>
          </a:lstStyle>
          <a:p>
            <a:pPr lvl="0"/>
            <a:r>
              <a:rPr lang="en-US" noProof="0"/>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8112092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5"/>
          <p:cNvSpPr>
            <a:spLocks/>
          </p:cNvSpPr>
          <p:nvPr/>
        </p:nvSpPr>
        <p:spPr bwMode="white">
          <a:xfrm>
            <a:off x="9621838" y="0"/>
            <a:ext cx="2570162" cy="6858000"/>
          </a:xfrm>
          <a:custGeom>
            <a:avLst/>
            <a:gdLst>
              <a:gd name="T0" fmla="*/ 0 w 1927224"/>
              <a:gd name="T1" fmla="*/ 0 h 6858000"/>
              <a:gd name="T2" fmla="*/ 2570162 w 1927224"/>
              <a:gd name="T3" fmla="*/ 0 h 6858000"/>
              <a:gd name="T4" fmla="*/ 2570162 w 1927224"/>
              <a:gd name="T5" fmla="*/ 6858000 h 6858000"/>
              <a:gd name="T6" fmla="*/ 338737 w 1927224"/>
              <a:gd name="T7" fmla="*/ 6858000 h 6858000"/>
              <a:gd name="T8" fmla="*/ 1189812 w 1927224"/>
              <a:gd name="T9" fmla="*/ 4337050 h 6858000"/>
              <a:gd name="T10" fmla="*/ 0 w 1927224"/>
              <a:gd name="T11" fmla="*/ 0 h 6858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7224" h="6858000">
                <a:moveTo>
                  <a:pt x="0" y="0"/>
                </a:moveTo>
                <a:lnTo>
                  <a:pt x="1927224" y="0"/>
                </a:lnTo>
                <a:lnTo>
                  <a:pt x="1927224" y="6858000"/>
                </a:lnTo>
                <a:lnTo>
                  <a:pt x="254000" y="6858000"/>
                </a:lnTo>
                <a:lnTo>
                  <a:pt x="892175" y="433705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 name="Freeform 6">
            <a:extLst/>
          </p:cNvPr>
          <p:cNvSpPr>
            <a:spLocks/>
          </p:cNvSpPr>
          <p:nvPr/>
        </p:nvSpPr>
        <p:spPr bwMode="auto">
          <a:xfrm>
            <a:off x="9237663" y="0"/>
            <a:ext cx="167163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6" name="Freeform 7">
            <a:extLst/>
          </p:cNvPr>
          <p:cNvSpPr>
            <a:spLocks/>
          </p:cNvSpPr>
          <p:nvPr/>
        </p:nvSpPr>
        <p:spPr bwMode="auto">
          <a:xfrm>
            <a:off x="9174163" y="0"/>
            <a:ext cx="1460500"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7" name="Freeform 7">
            <a:extLst/>
          </p:cNvPr>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1295398" y="2914650"/>
            <a:ext cx="8046720" cy="1557338"/>
          </a:xfrm>
        </p:spPr>
        <p:txBody>
          <a:bodyPr>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048991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p:cNvPr>
          <p:cNvSpPr>
            <a:spLocks noGrp="1"/>
          </p:cNvSpPr>
          <p:nvPr>
            <p:ph type="ftr" sz="quarter" idx="10"/>
          </p:nvPr>
        </p:nvSpPr>
        <p:spPr/>
        <p:txBody>
          <a:bodyPr/>
          <a:lstStyle>
            <a:lvl1pPr>
              <a:defRPr/>
            </a:lvl1pPr>
          </a:lstStyle>
          <a:p>
            <a:pPr>
              <a:defRPr/>
            </a:pPr>
            <a:r>
              <a:rPr lang="en-US"/>
              <a:t>Add a footer</a:t>
            </a:r>
          </a:p>
        </p:txBody>
      </p:sp>
      <p:sp>
        <p:nvSpPr>
          <p:cNvPr id="6" name="Date Placeholder 3">
            <a:extLst/>
          </p:cNvPr>
          <p:cNvSpPr>
            <a:spLocks noGrp="1"/>
          </p:cNvSpPr>
          <p:nvPr>
            <p:ph type="dt" sz="half" idx="11"/>
          </p:nvPr>
        </p:nvSpPr>
        <p:spPr/>
        <p:txBody>
          <a:bodyPr/>
          <a:lstStyle>
            <a:lvl1pPr>
              <a:defRPr/>
            </a:lvl1pPr>
          </a:lstStyle>
          <a:p>
            <a:pPr>
              <a:defRPr/>
            </a:pPr>
            <a:fld id="{12FC4148-286F-4510-96B5-CA42F1C29256}" type="datetimeFigureOut">
              <a:rPr lang="en-US"/>
              <a:pPr>
                <a:defRPr/>
              </a:pPr>
              <a:t>2/5/2021</a:t>
            </a:fld>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D1F7F7DC-592B-43F0-9ABB-8B66A0EA4F79}" type="slidenum">
              <a:rPr lang="en-US" altLang="el-GR"/>
              <a:pPr>
                <a:defRPr/>
              </a:pPr>
              <a:t>‹#›</a:t>
            </a:fld>
            <a:endParaRPr lang="en-US" altLang="el-GR"/>
          </a:p>
        </p:txBody>
      </p:sp>
    </p:spTree>
    <p:extLst>
      <p:ext uri="{BB962C8B-B14F-4D97-AF65-F5344CB8AC3E}">
        <p14:creationId xmlns:p14="http://schemas.microsoft.com/office/powerpoint/2010/main" val="33052283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p:cNvPr>
          <p:cNvSpPr>
            <a:spLocks noGrp="1"/>
          </p:cNvSpPr>
          <p:nvPr>
            <p:ph type="ftr" sz="quarter" idx="10"/>
          </p:nvPr>
        </p:nvSpPr>
        <p:spPr/>
        <p:txBody>
          <a:bodyPr/>
          <a:lstStyle>
            <a:lvl1pPr>
              <a:defRPr/>
            </a:lvl1pPr>
          </a:lstStyle>
          <a:p>
            <a:pPr>
              <a:defRPr/>
            </a:pPr>
            <a:r>
              <a:rPr lang="en-US"/>
              <a:t>Add a footer</a:t>
            </a:r>
          </a:p>
        </p:txBody>
      </p:sp>
      <p:sp>
        <p:nvSpPr>
          <p:cNvPr id="8" name="Date Placeholder 3">
            <a:extLst/>
          </p:cNvPr>
          <p:cNvSpPr>
            <a:spLocks noGrp="1"/>
          </p:cNvSpPr>
          <p:nvPr>
            <p:ph type="dt" sz="half" idx="11"/>
          </p:nvPr>
        </p:nvSpPr>
        <p:spPr/>
        <p:txBody>
          <a:bodyPr/>
          <a:lstStyle>
            <a:lvl1pPr>
              <a:defRPr/>
            </a:lvl1pPr>
          </a:lstStyle>
          <a:p>
            <a:pPr>
              <a:defRPr/>
            </a:pPr>
            <a:fld id="{129A8B93-3392-4262-8BF6-7E379AB400C4}" type="datetimeFigureOut">
              <a:rPr lang="en-US"/>
              <a:pPr>
                <a:defRPr/>
              </a:pPr>
              <a:t>2/5/2021</a:t>
            </a:fld>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B1D282CE-8B49-4705-9C4E-ADCAE88E1D61}" type="slidenum">
              <a:rPr lang="en-US" altLang="el-GR"/>
              <a:pPr>
                <a:defRPr/>
              </a:pPr>
              <a:t>‹#›</a:t>
            </a:fld>
            <a:endParaRPr lang="en-US" altLang="el-GR"/>
          </a:p>
        </p:txBody>
      </p:sp>
    </p:spTree>
    <p:extLst>
      <p:ext uri="{BB962C8B-B14F-4D97-AF65-F5344CB8AC3E}">
        <p14:creationId xmlns:p14="http://schemas.microsoft.com/office/powerpoint/2010/main" val="17758802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a:extLst/>
          </p:cNvPr>
          <p:cNvSpPr>
            <a:spLocks noGrp="1"/>
          </p:cNvSpPr>
          <p:nvPr>
            <p:ph type="ftr" sz="quarter" idx="10"/>
          </p:nvPr>
        </p:nvSpPr>
        <p:spPr/>
        <p:txBody>
          <a:bodyPr/>
          <a:lstStyle>
            <a:lvl1pPr>
              <a:defRPr/>
            </a:lvl1pPr>
          </a:lstStyle>
          <a:p>
            <a:pPr>
              <a:defRPr/>
            </a:pPr>
            <a:r>
              <a:rPr lang="en-US"/>
              <a:t>Add a footer</a:t>
            </a:r>
          </a:p>
        </p:txBody>
      </p:sp>
      <p:sp>
        <p:nvSpPr>
          <p:cNvPr id="4" name="Date Placeholder 3">
            <a:extLst/>
          </p:cNvPr>
          <p:cNvSpPr>
            <a:spLocks noGrp="1"/>
          </p:cNvSpPr>
          <p:nvPr>
            <p:ph type="dt" sz="half" idx="11"/>
          </p:nvPr>
        </p:nvSpPr>
        <p:spPr/>
        <p:txBody>
          <a:bodyPr/>
          <a:lstStyle>
            <a:lvl1pPr>
              <a:defRPr/>
            </a:lvl1pPr>
          </a:lstStyle>
          <a:p>
            <a:pPr>
              <a:defRPr/>
            </a:pPr>
            <a:fld id="{D8B0A469-6186-423F-B82B-42F868164436}" type="datetimeFigureOut">
              <a:rPr lang="en-US"/>
              <a:pPr>
                <a:defRPr/>
              </a:pPr>
              <a:t>2/5/2021</a:t>
            </a:fld>
            <a:endParaRPr lang="en-US"/>
          </a:p>
        </p:txBody>
      </p:sp>
      <p:sp>
        <p:nvSpPr>
          <p:cNvPr id="5" name="Slide Number Placeholder 5">
            <a:extLst/>
          </p:cNvPr>
          <p:cNvSpPr>
            <a:spLocks noGrp="1"/>
          </p:cNvSpPr>
          <p:nvPr>
            <p:ph type="sldNum" sz="quarter" idx="12"/>
          </p:nvPr>
        </p:nvSpPr>
        <p:spPr/>
        <p:txBody>
          <a:bodyPr/>
          <a:lstStyle>
            <a:lvl1pPr>
              <a:defRPr/>
            </a:lvl1pPr>
          </a:lstStyle>
          <a:p>
            <a:pPr>
              <a:defRPr/>
            </a:pPr>
            <a:fld id="{739508F5-602F-4FFA-A6B8-9C071A90827F}" type="slidenum">
              <a:rPr lang="en-US" altLang="el-GR"/>
              <a:pPr>
                <a:defRPr/>
              </a:pPr>
              <a:t>‹#›</a:t>
            </a:fld>
            <a:endParaRPr lang="en-US" altLang="el-GR"/>
          </a:p>
        </p:txBody>
      </p:sp>
    </p:spTree>
    <p:extLst>
      <p:ext uri="{BB962C8B-B14F-4D97-AF65-F5344CB8AC3E}">
        <p14:creationId xmlns:p14="http://schemas.microsoft.com/office/powerpoint/2010/main" val="101681109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2">
            <a:extLst/>
          </p:cNvPr>
          <p:cNvSpPr>
            <a:spLocks noGrp="1"/>
          </p:cNvSpPr>
          <p:nvPr>
            <p:ph type="ftr" sz="quarter" idx="10"/>
          </p:nvPr>
        </p:nvSpPr>
        <p:spPr/>
        <p:txBody>
          <a:bodyPr/>
          <a:lstStyle>
            <a:lvl1pPr>
              <a:defRPr/>
            </a:lvl1pPr>
          </a:lstStyle>
          <a:p>
            <a:pPr>
              <a:defRPr/>
            </a:pPr>
            <a:r>
              <a:rPr lang="en-US"/>
              <a:t>Add a footer</a:t>
            </a:r>
          </a:p>
        </p:txBody>
      </p:sp>
      <p:sp>
        <p:nvSpPr>
          <p:cNvPr id="3" name="Date Placeholder 1">
            <a:extLst/>
          </p:cNvPr>
          <p:cNvSpPr>
            <a:spLocks noGrp="1"/>
          </p:cNvSpPr>
          <p:nvPr>
            <p:ph type="dt" sz="half" idx="11"/>
          </p:nvPr>
        </p:nvSpPr>
        <p:spPr/>
        <p:txBody>
          <a:bodyPr/>
          <a:lstStyle>
            <a:lvl1pPr>
              <a:defRPr/>
            </a:lvl1pPr>
          </a:lstStyle>
          <a:p>
            <a:pPr>
              <a:defRPr/>
            </a:pPr>
            <a:fld id="{94FBE73C-C114-4FEA-983F-0E784D61244B}" type="datetimeFigureOut">
              <a:rPr lang="en-US"/>
              <a:pPr>
                <a:defRPr/>
              </a:pPr>
              <a:t>2/5/2021</a:t>
            </a:fld>
            <a:endParaRPr lang="en-US"/>
          </a:p>
        </p:txBody>
      </p:sp>
      <p:sp>
        <p:nvSpPr>
          <p:cNvPr id="4" name="Slide Number Placeholder 3">
            <a:extLst/>
          </p:cNvPr>
          <p:cNvSpPr>
            <a:spLocks noGrp="1"/>
          </p:cNvSpPr>
          <p:nvPr>
            <p:ph type="sldNum" sz="quarter" idx="12"/>
          </p:nvPr>
        </p:nvSpPr>
        <p:spPr/>
        <p:txBody>
          <a:bodyPr/>
          <a:lstStyle>
            <a:lvl1pPr>
              <a:defRPr smtClean="0"/>
            </a:lvl1pPr>
          </a:lstStyle>
          <a:p>
            <a:pPr>
              <a:defRPr/>
            </a:pPr>
            <a:fld id="{FF29DE10-0D17-493D-8F39-EBC30967D979}" type="slidenum">
              <a:rPr lang="en-US" altLang="el-GR"/>
              <a:pPr>
                <a:defRPr/>
              </a:pPr>
              <a:t>‹#›</a:t>
            </a:fld>
            <a:endParaRPr lang="en-US" altLang="el-GR"/>
          </a:p>
        </p:txBody>
      </p:sp>
    </p:spTree>
    <p:extLst>
      <p:ext uri="{BB962C8B-B14F-4D97-AF65-F5344CB8AC3E}">
        <p14:creationId xmlns:p14="http://schemas.microsoft.com/office/powerpoint/2010/main" val="174135654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p:cNvPr>
          <p:cNvSpPr>
            <a:spLocks noGrp="1"/>
          </p:cNvSpPr>
          <p:nvPr>
            <p:ph type="ftr" sz="quarter" idx="10"/>
          </p:nvPr>
        </p:nvSpPr>
        <p:spPr/>
        <p:txBody>
          <a:bodyPr/>
          <a:lstStyle>
            <a:lvl1pPr>
              <a:defRPr/>
            </a:lvl1pPr>
          </a:lstStyle>
          <a:p>
            <a:pPr>
              <a:defRPr/>
            </a:pPr>
            <a:r>
              <a:rPr lang="en-US"/>
              <a:t>Add a footer</a:t>
            </a:r>
          </a:p>
        </p:txBody>
      </p:sp>
      <p:sp>
        <p:nvSpPr>
          <p:cNvPr id="6" name="Date Placeholder 3">
            <a:extLst/>
          </p:cNvPr>
          <p:cNvSpPr>
            <a:spLocks noGrp="1"/>
          </p:cNvSpPr>
          <p:nvPr>
            <p:ph type="dt" sz="half" idx="11"/>
          </p:nvPr>
        </p:nvSpPr>
        <p:spPr/>
        <p:txBody>
          <a:bodyPr/>
          <a:lstStyle>
            <a:lvl1pPr>
              <a:defRPr/>
            </a:lvl1pPr>
          </a:lstStyle>
          <a:p>
            <a:pPr>
              <a:defRPr/>
            </a:pPr>
            <a:fld id="{040C4039-2675-4A74-9D3D-3D9CC26FCE58}" type="datetimeFigureOut">
              <a:rPr lang="en-US"/>
              <a:pPr>
                <a:defRPr/>
              </a:pPr>
              <a:t>2/5/2021</a:t>
            </a:fld>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8E18DE2B-7A54-454F-AAD1-57CDD1032442}" type="slidenum">
              <a:rPr lang="en-US" altLang="el-GR"/>
              <a:pPr>
                <a:defRPr/>
              </a:pPr>
              <a:t>‹#›</a:t>
            </a:fld>
            <a:endParaRPr lang="en-US" altLang="el-GR"/>
          </a:p>
        </p:txBody>
      </p:sp>
    </p:spTree>
    <p:extLst>
      <p:ext uri="{BB962C8B-B14F-4D97-AF65-F5344CB8AC3E}">
        <p14:creationId xmlns:p14="http://schemas.microsoft.com/office/powerpoint/2010/main" val="109236092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p:cNvPr>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p:cNvPr>
          <p:cNvSpPr/>
          <p:nvPr userDrawn="1"/>
        </p:nvSpPr>
        <p:spPr>
          <a:xfrm>
            <a:off x="0" y="1371600"/>
            <a:ext cx="12192000" cy="8255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p:cNvPr>
          <p:cNvSpPr/>
          <p:nvPr userDrawn="1"/>
        </p:nvSpPr>
        <p:spPr>
          <a:xfrm>
            <a:off x="0" y="1443038"/>
            <a:ext cx="12192000" cy="825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9" name="Title Placeholder 1"/>
          <p:cNvSpPr>
            <a:spLocks noGrp="1"/>
          </p:cNvSpPr>
          <p:nvPr>
            <p:ph type="title"/>
          </p:nvPr>
        </p:nvSpPr>
        <p:spPr bwMode="auto">
          <a:xfrm>
            <a:off x="1295400" y="255588"/>
            <a:ext cx="96012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l-GR"/>
              <a:t>Click to edit Master title style</a:t>
            </a:r>
          </a:p>
        </p:txBody>
      </p:sp>
      <p:sp>
        <p:nvSpPr>
          <p:cNvPr id="1030" name="Text Placeholder 2"/>
          <p:cNvSpPr>
            <a:spLocks noGrp="1"/>
          </p:cNvSpPr>
          <p:nvPr>
            <p:ph type="body" idx="1"/>
          </p:nvPr>
        </p:nvSpPr>
        <p:spPr bwMode="auto">
          <a:xfrm>
            <a:off x="1295400" y="1828800"/>
            <a:ext cx="960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5" name="Footer Placeholder 4">
            <a:extLst/>
          </p:cNvPr>
          <p:cNvSpPr>
            <a:spLocks noGrp="1"/>
          </p:cNvSpPr>
          <p:nvPr>
            <p:ph type="ftr" sz="quarter" idx="3"/>
          </p:nvPr>
        </p:nvSpPr>
        <p:spPr>
          <a:xfrm>
            <a:off x="1295400" y="6375400"/>
            <a:ext cx="6243638" cy="274638"/>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1"/>
                </a:solidFill>
                <a:latin typeface="+mn-lt"/>
                <a:cs typeface="+mn-cs"/>
              </a:defRPr>
            </a:lvl1pPr>
          </a:lstStyle>
          <a:p>
            <a:pPr>
              <a:defRPr/>
            </a:pPr>
            <a:r>
              <a:rPr lang="en-US"/>
              <a:t>Add a footer</a:t>
            </a:r>
          </a:p>
        </p:txBody>
      </p:sp>
      <p:sp>
        <p:nvSpPr>
          <p:cNvPr id="4" name="Date Placeholder 3">
            <a:extLst/>
          </p:cNvPr>
          <p:cNvSpPr>
            <a:spLocks noGrp="1"/>
          </p:cNvSpPr>
          <p:nvPr>
            <p:ph type="dt" sz="half" idx="2"/>
          </p:nvPr>
        </p:nvSpPr>
        <p:spPr>
          <a:xfrm>
            <a:off x="7791450" y="6375400"/>
            <a:ext cx="1481138" cy="274638"/>
          </a:xfrm>
          <a:prstGeom prst="rect">
            <a:avLst/>
          </a:prstGeom>
        </p:spPr>
        <p:txBody>
          <a:bodyPr vert="horz" lIns="91440" tIns="45720" rIns="91440" bIns="45720" rtlCol="0" anchor="ctr"/>
          <a:lstStyle>
            <a:lvl1pPr algn="r" eaLnBrk="1" fontAlgn="auto" hangingPunct="1">
              <a:spcBef>
                <a:spcPts val="0"/>
              </a:spcBef>
              <a:spcAft>
                <a:spcPts val="0"/>
              </a:spcAft>
              <a:defRPr sz="1100">
                <a:solidFill>
                  <a:schemeClr val="tx1"/>
                </a:solidFill>
                <a:latin typeface="+mn-lt"/>
                <a:cs typeface="+mn-cs"/>
              </a:defRPr>
            </a:lvl1pPr>
          </a:lstStyle>
          <a:p>
            <a:pPr>
              <a:defRPr/>
            </a:pPr>
            <a:fld id="{C60077D1-3FB8-4491-A17D-FF3F76375437}" type="datetimeFigureOut">
              <a:rPr lang="en-US"/>
              <a:pPr>
                <a:defRPr/>
              </a:pPr>
              <a:t>2/5/2021</a:t>
            </a:fld>
            <a:endParaRPr lang="en-US"/>
          </a:p>
        </p:txBody>
      </p:sp>
      <p:sp>
        <p:nvSpPr>
          <p:cNvPr id="6" name="Slide Number Placeholder 5">
            <a:extLst/>
          </p:cNvPr>
          <p:cNvSpPr>
            <a:spLocks noGrp="1"/>
          </p:cNvSpPr>
          <p:nvPr>
            <p:ph type="sldNum" sz="quarter" idx="4"/>
          </p:nvPr>
        </p:nvSpPr>
        <p:spPr>
          <a:xfrm>
            <a:off x="9525000" y="6375400"/>
            <a:ext cx="1371600" cy="2746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smtClean="0">
                <a:latin typeface="Book Antiqua" panose="02040602050305030304" pitchFamily="18" charset="0"/>
              </a:defRPr>
            </a:lvl1pPr>
          </a:lstStyle>
          <a:p>
            <a:pPr>
              <a:defRPr/>
            </a:pPr>
            <a:fld id="{2AE8EAFE-FE1B-41E6-97F9-C12B83AA9D3B}"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85" r:id="rId4"/>
    <p:sldLayoutId id="2147483676" r:id="rId5"/>
    <p:sldLayoutId id="2147483677" r:id="rId6"/>
    <p:sldLayoutId id="2147483678" r:id="rId7"/>
    <p:sldLayoutId id="2147483686" r:id="rId8"/>
    <p:sldLayoutId id="2147483679" r:id="rId9"/>
    <p:sldLayoutId id="2147483680" r:id="rId10"/>
    <p:sldLayoutId id="2147483687" r:id="rId11"/>
    <p:sldLayoutId id="2147483681" r:id="rId12"/>
    <p:sldLayoutId id="2147483688" r:id="rId13"/>
    <p:sldLayoutId id="2147483682" r:id="rId14"/>
  </p:sldLayoutIdLst>
  <p:transition spd="med">
    <p:fade/>
  </p:transition>
  <p:txStyles>
    <p:titleStyle>
      <a:lvl1pPr algn="l" rtl="0" eaLnBrk="0" fontAlgn="base" hangingPunct="0">
        <a:lnSpc>
          <a:spcPct val="90000"/>
        </a:lnSpc>
        <a:spcBef>
          <a:spcPct val="0"/>
        </a:spcBef>
        <a:spcAft>
          <a:spcPct val="0"/>
        </a:spcAft>
        <a:defRPr sz="3200" kern="1200">
          <a:solidFill>
            <a:schemeClr val="bg1"/>
          </a:solidFill>
          <a:latin typeface="+mj-lt"/>
          <a:ea typeface="+mj-ea"/>
          <a:cs typeface="+mj-cs"/>
        </a:defRPr>
      </a:lvl1pPr>
      <a:lvl2pPr algn="l" rtl="0" eaLnBrk="0" fontAlgn="base" hangingPunct="0">
        <a:lnSpc>
          <a:spcPct val="90000"/>
        </a:lnSpc>
        <a:spcBef>
          <a:spcPct val="0"/>
        </a:spcBef>
        <a:spcAft>
          <a:spcPct val="0"/>
        </a:spcAft>
        <a:defRPr sz="3200">
          <a:solidFill>
            <a:schemeClr val="bg1"/>
          </a:solidFill>
          <a:latin typeface="Book Antiqua" panose="02040602050305030304" pitchFamily="18" charset="0"/>
        </a:defRPr>
      </a:lvl2pPr>
      <a:lvl3pPr algn="l" rtl="0" eaLnBrk="0" fontAlgn="base" hangingPunct="0">
        <a:lnSpc>
          <a:spcPct val="90000"/>
        </a:lnSpc>
        <a:spcBef>
          <a:spcPct val="0"/>
        </a:spcBef>
        <a:spcAft>
          <a:spcPct val="0"/>
        </a:spcAft>
        <a:defRPr sz="3200">
          <a:solidFill>
            <a:schemeClr val="bg1"/>
          </a:solidFill>
          <a:latin typeface="Book Antiqua" panose="02040602050305030304" pitchFamily="18" charset="0"/>
        </a:defRPr>
      </a:lvl3pPr>
      <a:lvl4pPr algn="l" rtl="0" eaLnBrk="0" fontAlgn="base" hangingPunct="0">
        <a:lnSpc>
          <a:spcPct val="90000"/>
        </a:lnSpc>
        <a:spcBef>
          <a:spcPct val="0"/>
        </a:spcBef>
        <a:spcAft>
          <a:spcPct val="0"/>
        </a:spcAft>
        <a:defRPr sz="3200">
          <a:solidFill>
            <a:schemeClr val="bg1"/>
          </a:solidFill>
          <a:latin typeface="Book Antiqua" panose="02040602050305030304" pitchFamily="18" charset="0"/>
        </a:defRPr>
      </a:lvl4pPr>
      <a:lvl5pPr algn="l" rtl="0" eaLnBrk="0" fontAlgn="base" hangingPunct="0">
        <a:lnSpc>
          <a:spcPct val="90000"/>
        </a:lnSpc>
        <a:spcBef>
          <a:spcPct val="0"/>
        </a:spcBef>
        <a:spcAft>
          <a:spcPct val="0"/>
        </a:spcAft>
        <a:defRPr sz="3200">
          <a:solidFill>
            <a:schemeClr val="bg1"/>
          </a:solidFill>
          <a:latin typeface="Book Antiqua" panose="02040602050305030304" pitchFamily="18" charset="0"/>
        </a:defRPr>
      </a:lvl5pPr>
      <a:lvl6pPr marL="457200" algn="l" rtl="0" fontAlgn="base">
        <a:lnSpc>
          <a:spcPct val="90000"/>
        </a:lnSpc>
        <a:spcBef>
          <a:spcPct val="0"/>
        </a:spcBef>
        <a:spcAft>
          <a:spcPct val="0"/>
        </a:spcAft>
        <a:defRPr sz="3200">
          <a:solidFill>
            <a:schemeClr val="bg1"/>
          </a:solidFill>
          <a:latin typeface="Book Antiqua" panose="02040602050305030304" pitchFamily="18" charset="0"/>
        </a:defRPr>
      </a:lvl6pPr>
      <a:lvl7pPr marL="914400" algn="l" rtl="0" fontAlgn="base">
        <a:lnSpc>
          <a:spcPct val="90000"/>
        </a:lnSpc>
        <a:spcBef>
          <a:spcPct val="0"/>
        </a:spcBef>
        <a:spcAft>
          <a:spcPct val="0"/>
        </a:spcAft>
        <a:defRPr sz="3200">
          <a:solidFill>
            <a:schemeClr val="bg1"/>
          </a:solidFill>
          <a:latin typeface="Book Antiqua" panose="02040602050305030304" pitchFamily="18" charset="0"/>
        </a:defRPr>
      </a:lvl7pPr>
      <a:lvl8pPr marL="1371600" algn="l" rtl="0" fontAlgn="base">
        <a:lnSpc>
          <a:spcPct val="90000"/>
        </a:lnSpc>
        <a:spcBef>
          <a:spcPct val="0"/>
        </a:spcBef>
        <a:spcAft>
          <a:spcPct val="0"/>
        </a:spcAft>
        <a:defRPr sz="3200">
          <a:solidFill>
            <a:schemeClr val="bg1"/>
          </a:solidFill>
          <a:latin typeface="Book Antiqua" panose="02040602050305030304" pitchFamily="18" charset="0"/>
        </a:defRPr>
      </a:lvl8pPr>
      <a:lvl9pPr marL="1828800" algn="l" rtl="0" fontAlgn="base">
        <a:lnSpc>
          <a:spcPct val="90000"/>
        </a:lnSpc>
        <a:spcBef>
          <a:spcPct val="0"/>
        </a:spcBef>
        <a:spcAft>
          <a:spcPct val="0"/>
        </a:spcAft>
        <a:defRPr sz="3200">
          <a:solidFill>
            <a:schemeClr val="bg1"/>
          </a:solidFill>
          <a:latin typeface="Book Antiqua" panose="02040602050305030304" pitchFamily="18" charset="0"/>
        </a:defRPr>
      </a:lvl9pPr>
    </p:titleStyle>
    <p:bodyStyle>
      <a:lvl1pPr marL="273050" indent="-273050" algn="l" rtl="0" eaLnBrk="0" fontAlgn="base" hangingPunct="0">
        <a:lnSpc>
          <a:spcPct val="90000"/>
        </a:lnSpc>
        <a:spcBef>
          <a:spcPts val="1800"/>
        </a:spcBef>
        <a:spcAft>
          <a:spcPct val="0"/>
        </a:spcAft>
        <a:buFont typeface="Arial" panose="020B0604020202020204" pitchFamily="34" charset="0"/>
        <a:buChar char="•"/>
        <a:defRPr sz="2400" kern="1200">
          <a:solidFill>
            <a:schemeClr val="tx1"/>
          </a:solidFill>
          <a:latin typeface="+mn-lt"/>
          <a:ea typeface="+mn-ea"/>
          <a:cs typeface="+mn-cs"/>
        </a:defRPr>
      </a:lvl1pPr>
      <a:lvl2pPr marL="547688" indent="-228600" algn="l" rtl="0" eaLnBrk="0" fontAlgn="base" hangingPunct="0">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2pPr>
      <a:lvl3pPr marL="822325" indent="-228600" algn="l" rtl="0" eaLnBrk="0" fontAlgn="base" hangingPunct="0">
        <a:lnSpc>
          <a:spcPct val="90000"/>
        </a:lnSpc>
        <a:spcBef>
          <a:spcPts val="800"/>
        </a:spcBef>
        <a:spcAft>
          <a:spcPct val="0"/>
        </a:spcAft>
        <a:buFont typeface="Arial" panose="020B0604020202020204" pitchFamily="34" charset="0"/>
        <a:buChar char="•"/>
        <a:defRPr kern="1200">
          <a:solidFill>
            <a:schemeClr val="tx1"/>
          </a:solidFill>
          <a:latin typeface="+mn-lt"/>
          <a:ea typeface="+mn-ea"/>
          <a:cs typeface="+mn-cs"/>
        </a:defRPr>
      </a:lvl3pPr>
      <a:lvl4pPr marL="1096963" indent="-228600" algn="l" rtl="0" eaLnBrk="0" fontAlgn="base" hangingPunct="0">
        <a:lnSpc>
          <a:spcPct val="90000"/>
        </a:lnSpc>
        <a:spcBef>
          <a:spcPts val="800"/>
        </a:spcBef>
        <a:spcAft>
          <a:spcPct val="0"/>
        </a:spcAft>
        <a:buFont typeface="Arial" panose="020B0604020202020204" pitchFamily="34" charset="0"/>
        <a:buChar char="•"/>
        <a:defRPr sz="1600" kern="1200">
          <a:solidFill>
            <a:schemeClr val="tx1"/>
          </a:solidFill>
          <a:latin typeface="+mn-lt"/>
          <a:ea typeface="+mn-ea"/>
          <a:cs typeface="+mn-cs"/>
        </a:defRPr>
      </a:lvl4pPr>
      <a:lvl5pPr marL="1325563" indent="-228600" algn="l" rtl="0" eaLnBrk="0" fontAlgn="base" hangingPunct="0">
        <a:lnSpc>
          <a:spcPct val="90000"/>
        </a:lnSpc>
        <a:spcBef>
          <a:spcPts val="800"/>
        </a:spcBef>
        <a:spcAft>
          <a:spcPct val="0"/>
        </a:spcAft>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068388" y="2000250"/>
            <a:ext cx="5121275" cy="2001838"/>
          </a:xfrm>
        </p:spPr>
        <p:txBody>
          <a:bodyPr/>
          <a:lstStyle/>
          <a:p>
            <a:pPr eaLnBrk="1" hangingPunct="1"/>
            <a:r>
              <a:rPr lang="el-GR" altLang="el-GR" b="1"/>
              <a:t>Περιφέρεια Αττικής</a:t>
            </a:r>
            <a:endParaRPr lang="en-US" altLang="el-GR" b="1"/>
          </a:p>
        </p:txBody>
      </p:sp>
      <p:pic>
        <p:nvPicPr>
          <p:cNvPr id="10243" name="Picture Placeholder 4" descr="City street with motion blu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4" b="14"/>
          <a:stretch>
            <a:fillRect/>
          </a:stretch>
        </p:blipFill>
        <p:spPr>
          <a:xfrm>
            <a:off x="6743700" y="0"/>
            <a:ext cx="5448300" cy="6858000"/>
          </a:xfrm>
          <a:prstGeom prst="rect">
            <a:avLst/>
          </a:prstGeom>
        </p:spPr>
      </p:pic>
      <p:sp>
        <p:nvSpPr>
          <p:cNvPr id="10244" name="Subtitle 2"/>
          <p:cNvSpPr>
            <a:spLocks noGrp="1"/>
          </p:cNvSpPr>
          <p:nvPr>
            <p:ph type="subTitle" idx="1"/>
          </p:nvPr>
        </p:nvSpPr>
        <p:spPr>
          <a:xfrm>
            <a:off x="833438" y="4186238"/>
            <a:ext cx="5121275" cy="1600200"/>
          </a:xfrm>
        </p:spPr>
        <p:txBody>
          <a:bodyPr/>
          <a:lstStyle/>
          <a:p>
            <a:pPr algn="ctr" eaLnBrk="1" hangingPunct="1"/>
            <a:r>
              <a:rPr lang="el-GR" altLang="el-GR" dirty="0"/>
              <a:t>Κέντρο Διαχείρισης Κυκλοφορίας ΔΙΔΙΜΥ</a:t>
            </a:r>
          </a:p>
          <a:p>
            <a:pPr algn="ctr" eaLnBrk="1" hangingPunct="1"/>
            <a:r>
              <a:rPr lang="el-GR" altLang="el-GR" i="1" dirty="0"/>
              <a:t>Κυκλοφοριακά Στοιχεία</a:t>
            </a:r>
            <a:endParaRPr lang="en-US" altLang="el-GR" i="1" dirty="0"/>
          </a:p>
        </p:txBody>
      </p:sp>
      <p:pic>
        <p:nvPicPr>
          <p:cNvPr id="10245" name="Picture 2" descr="Περιφέρεια Αττικής - MAR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12938"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1199" y="255588"/>
            <a:ext cx="10834255" cy="797357"/>
          </a:xfrm>
        </p:spPr>
        <p:txBody>
          <a:bodyPr/>
          <a:lstStyle/>
          <a:p>
            <a:r>
              <a:rPr lang="el-GR" altLang="el-GR" sz="2400" dirty="0"/>
              <a:t>Σύγκριση μέσου ωριαίου αριθμού οχημάτων σε 12 οδικές αρτηρίες</a:t>
            </a:r>
            <a:r>
              <a:rPr lang="el-GR" altLang="el-GR" sz="2400" dirty="0">
                <a:latin typeface="Arial" panose="020B0604020202020204" pitchFamily="34" charset="0"/>
              </a:rPr>
              <a:t> </a:t>
            </a:r>
            <a:br>
              <a:rPr lang="el-GR" altLang="el-GR" sz="2400" dirty="0">
                <a:latin typeface="Arial" panose="020B0604020202020204" pitchFamily="34" charset="0"/>
              </a:rPr>
            </a:br>
            <a:r>
              <a:rPr lang="el-GR" altLang="el-GR" sz="2400" dirty="0"/>
              <a:t>(+ ποσοστά μείωσης/αύξησης)</a:t>
            </a:r>
            <a:r>
              <a:rPr lang="el-GR" altLang="el-GR" sz="2400" i="1" dirty="0"/>
              <a:t> Πρωινής Αιχμής (07:00-10:00 –Παρασκευή)</a:t>
            </a:r>
            <a:endParaRPr lang="en-US" sz="240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813517262"/>
              </p:ext>
            </p:extLst>
          </p:nvPr>
        </p:nvGraphicFramePr>
        <p:xfrm>
          <a:off x="906087" y="1612669"/>
          <a:ext cx="10814857" cy="47881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110173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2094" y="0"/>
            <a:ext cx="10041774" cy="1338350"/>
          </a:xfrm>
        </p:spPr>
        <p:txBody>
          <a:bodyPr/>
          <a:lstStyle/>
          <a:p>
            <a:r>
              <a:rPr lang="el-GR" altLang="el-GR" sz="2400" dirty="0"/>
              <a:t>Σύγκριση μέσου ωριαίου αριθμού οχημάτων σε 12 οδικές αρτηρίες</a:t>
            </a:r>
            <a:r>
              <a:rPr lang="el-GR" altLang="el-GR" sz="2400" dirty="0">
                <a:latin typeface="Arial" panose="020B0604020202020204" pitchFamily="34" charset="0"/>
              </a:rPr>
              <a:t> </a:t>
            </a:r>
            <a:r>
              <a:rPr lang="el-GR" altLang="el-GR" sz="2400" i="1" dirty="0"/>
              <a:t>(07:00-19:00) – Δευτέρα έως Πέμπτη</a:t>
            </a:r>
            <a:endParaRPr lang="en-US" sz="2400" dirty="0"/>
          </a:p>
        </p:txBody>
      </p:sp>
      <p:sp>
        <p:nvSpPr>
          <p:cNvPr id="3" name="Θέση περιεχομένου 2"/>
          <p:cNvSpPr>
            <a:spLocks noGrp="1"/>
          </p:cNvSpPr>
          <p:nvPr>
            <p:ph idx="1"/>
          </p:nvPr>
        </p:nvSpPr>
        <p:spPr/>
        <p:txBody>
          <a:bodyPr/>
          <a:lstStyle/>
          <a:p>
            <a:endParaRPr lang="en-US"/>
          </a:p>
        </p:txBody>
      </p:sp>
      <p:graphicFrame>
        <p:nvGraphicFramePr>
          <p:cNvPr id="5" name="Chart 5"/>
          <p:cNvGraphicFramePr>
            <a:graphicFrameLocks/>
          </p:cNvGraphicFramePr>
          <p:nvPr>
            <p:extLst>
              <p:ext uri="{D42A27DB-BD31-4B8C-83A1-F6EECF244321}">
                <p14:modId xmlns:p14="http://schemas.microsoft.com/office/powerpoint/2010/main" val="3885155198"/>
              </p:ext>
            </p:extLst>
          </p:nvPr>
        </p:nvGraphicFramePr>
        <p:xfrm>
          <a:off x="615142" y="1662545"/>
          <a:ext cx="10931236" cy="4854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657707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2094" y="0"/>
            <a:ext cx="10041774" cy="1338350"/>
          </a:xfrm>
        </p:spPr>
        <p:txBody>
          <a:bodyPr/>
          <a:lstStyle/>
          <a:p>
            <a:r>
              <a:rPr lang="el-GR" altLang="el-GR" sz="2400" dirty="0"/>
              <a:t>Σύγκριση μέσου ωριαίου αριθμού οχημάτων σε 12 οδικές αρτηρίες</a:t>
            </a:r>
            <a:r>
              <a:rPr lang="el-GR" altLang="el-GR" sz="2400" dirty="0">
                <a:latin typeface="Arial" panose="020B0604020202020204" pitchFamily="34" charset="0"/>
              </a:rPr>
              <a:t> </a:t>
            </a:r>
            <a:r>
              <a:rPr lang="el-GR" altLang="el-GR" sz="2400" i="1" dirty="0"/>
              <a:t>Πρωινής Αιχμής (07:00-10:00) –Παρασκευή</a:t>
            </a:r>
            <a:endParaRPr lang="en-US" sz="2400" dirty="0"/>
          </a:p>
        </p:txBody>
      </p:sp>
      <p:graphicFrame>
        <p:nvGraphicFramePr>
          <p:cNvPr id="5" name="Chart 5"/>
          <p:cNvGraphicFramePr>
            <a:graphicFrameLocks noGrp="1"/>
          </p:cNvGraphicFramePr>
          <p:nvPr>
            <p:ph idx="1"/>
            <p:extLst>
              <p:ext uri="{D42A27DB-BD31-4B8C-83A1-F6EECF244321}">
                <p14:modId xmlns:p14="http://schemas.microsoft.com/office/powerpoint/2010/main" val="1696585662"/>
              </p:ext>
            </p:extLst>
          </p:nvPr>
        </p:nvGraphicFramePr>
        <p:xfrm>
          <a:off x="897774" y="1596043"/>
          <a:ext cx="10823171" cy="5020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039597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2094" y="0"/>
            <a:ext cx="10041774" cy="1338350"/>
          </a:xfrm>
        </p:spPr>
        <p:txBody>
          <a:bodyPr/>
          <a:lstStyle/>
          <a:p>
            <a:r>
              <a:rPr lang="el-GR" altLang="el-GR" sz="2400" dirty="0"/>
              <a:t>Σύγκριση μέσου ωριαίου αριθμού οχημάτων σε 12 οδικές αρτηρίες</a:t>
            </a:r>
            <a:r>
              <a:rPr lang="el-GR" altLang="el-GR" sz="2400" dirty="0">
                <a:latin typeface="Arial" panose="020B0604020202020204" pitchFamily="34" charset="0"/>
              </a:rPr>
              <a:t> </a:t>
            </a:r>
            <a:r>
              <a:rPr lang="el-GR" altLang="el-GR" sz="2400" i="1" dirty="0"/>
              <a:t>(07:00-19:00) – Δευτέρα έως Πέμπτη</a:t>
            </a:r>
            <a:endParaRPr lang="en-US" sz="2400" dirty="0"/>
          </a:p>
        </p:txBody>
      </p:sp>
      <p:graphicFrame>
        <p:nvGraphicFramePr>
          <p:cNvPr id="6" name="Chart 7"/>
          <p:cNvGraphicFramePr>
            <a:graphicFrameLocks noGrp="1"/>
          </p:cNvGraphicFramePr>
          <p:nvPr>
            <p:ph idx="1"/>
            <p:extLst>
              <p:ext uri="{D42A27DB-BD31-4B8C-83A1-F6EECF244321}">
                <p14:modId xmlns:p14="http://schemas.microsoft.com/office/powerpoint/2010/main" val="1834195800"/>
              </p:ext>
            </p:extLst>
          </p:nvPr>
        </p:nvGraphicFramePr>
        <p:xfrm>
          <a:off x="340822" y="1587731"/>
          <a:ext cx="11463251" cy="50957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76740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2094" y="0"/>
            <a:ext cx="10041774" cy="1338350"/>
          </a:xfrm>
        </p:spPr>
        <p:txBody>
          <a:bodyPr/>
          <a:lstStyle/>
          <a:p>
            <a:r>
              <a:rPr lang="el-GR" altLang="el-GR" sz="2400" dirty="0"/>
              <a:t>Σύγκριση μέσου ωριαίου αριθμού οχημάτων σε 12 οδικές αρτηρίες</a:t>
            </a:r>
            <a:r>
              <a:rPr lang="el-GR" altLang="el-GR" sz="2400" dirty="0">
                <a:latin typeface="Arial" panose="020B0604020202020204" pitchFamily="34" charset="0"/>
              </a:rPr>
              <a:t> </a:t>
            </a:r>
            <a:r>
              <a:rPr lang="el-GR" altLang="el-GR" sz="2400" i="1" dirty="0"/>
              <a:t>Πρωινής Αιχμής (07:00-10:00) –Παρασκευή</a:t>
            </a:r>
            <a:endParaRPr lang="en-US" sz="2400" dirty="0"/>
          </a:p>
        </p:txBody>
      </p:sp>
      <p:graphicFrame>
        <p:nvGraphicFramePr>
          <p:cNvPr id="6" name="Chart 7"/>
          <p:cNvGraphicFramePr>
            <a:graphicFrameLocks noGrp="1"/>
          </p:cNvGraphicFramePr>
          <p:nvPr>
            <p:ph idx="1"/>
            <p:extLst>
              <p:ext uri="{D42A27DB-BD31-4B8C-83A1-F6EECF244321}">
                <p14:modId xmlns:p14="http://schemas.microsoft.com/office/powerpoint/2010/main" val="405625910"/>
              </p:ext>
            </p:extLst>
          </p:nvPr>
        </p:nvGraphicFramePr>
        <p:xfrm>
          <a:off x="407325" y="1579417"/>
          <a:ext cx="11471562" cy="49876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656891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2094" y="0"/>
            <a:ext cx="10041774" cy="1338350"/>
          </a:xfrm>
        </p:spPr>
        <p:txBody>
          <a:bodyPr/>
          <a:lstStyle/>
          <a:p>
            <a:r>
              <a:rPr lang="el-GR" altLang="el-GR" sz="2400" dirty="0"/>
              <a:t>Σύγκριση μέσου ωριαίου αριθμού οχημάτων σε 12 οδικές αρτηρίες</a:t>
            </a:r>
            <a:r>
              <a:rPr lang="el-GR" altLang="el-GR" sz="2400" dirty="0">
                <a:latin typeface="Arial" panose="020B0604020202020204" pitchFamily="34" charset="0"/>
              </a:rPr>
              <a:t> </a:t>
            </a:r>
            <a:r>
              <a:rPr lang="el-GR" altLang="el-GR" sz="2400" i="1" dirty="0"/>
              <a:t>(07:00-19:00) – Δευτέρα έως Πέμπτη</a:t>
            </a:r>
            <a:endParaRPr lang="en-US" sz="2400" dirty="0"/>
          </a:p>
        </p:txBody>
      </p:sp>
      <p:graphicFrame>
        <p:nvGraphicFramePr>
          <p:cNvPr id="5" name="Chart 8"/>
          <p:cNvGraphicFramePr>
            <a:graphicFrameLocks noGrp="1"/>
          </p:cNvGraphicFramePr>
          <p:nvPr>
            <p:ph idx="1"/>
            <p:extLst>
              <p:ext uri="{D42A27DB-BD31-4B8C-83A1-F6EECF244321}">
                <p14:modId xmlns:p14="http://schemas.microsoft.com/office/powerpoint/2010/main" val="767879959"/>
              </p:ext>
            </p:extLst>
          </p:nvPr>
        </p:nvGraphicFramePr>
        <p:xfrm>
          <a:off x="382386" y="1579418"/>
          <a:ext cx="11471563" cy="49876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92917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2094" y="0"/>
            <a:ext cx="10041774" cy="1338350"/>
          </a:xfrm>
        </p:spPr>
        <p:txBody>
          <a:bodyPr/>
          <a:lstStyle/>
          <a:p>
            <a:r>
              <a:rPr lang="el-GR" altLang="el-GR" sz="2400" dirty="0"/>
              <a:t>Σύγκριση μέσου ωριαίου αριθμού οχημάτων σε 12 οδικές αρτηρίες</a:t>
            </a:r>
            <a:r>
              <a:rPr lang="el-GR" altLang="el-GR" sz="2400" dirty="0">
                <a:latin typeface="Arial" panose="020B0604020202020204" pitchFamily="34" charset="0"/>
              </a:rPr>
              <a:t> </a:t>
            </a:r>
            <a:r>
              <a:rPr lang="el-GR" altLang="el-GR" sz="2400" i="1" dirty="0"/>
              <a:t>Πρωινής Αιχμής (07:00-10:00) –Παρασκευή</a:t>
            </a:r>
            <a:endParaRPr lang="en-US" sz="2400" dirty="0"/>
          </a:p>
        </p:txBody>
      </p:sp>
      <p:graphicFrame>
        <p:nvGraphicFramePr>
          <p:cNvPr id="5" name="Chart 8"/>
          <p:cNvGraphicFramePr>
            <a:graphicFrameLocks noGrp="1"/>
          </p:cNvGraphicFramePr>
          <p:nvPr>
            <p:ph idx="1"/>
            <p:extLst>
              <p:ext uri="{D42A27DB-BD31-4B8C-83A1-F6EECF244321}">
                <p14:modId xmlns:p14="http://schemas.microsoft.com/office/powerpoint/2010/main" val="3907779765"/>
              </p:ext>
            </p:extLst>
          </p:nvPr>
        </p:nvGraphicFramePr>
        <p:xfrm>
          <a:off x="598516" y="1571107"/>
          <a:ext cx="11039302" cy="5062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12658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292100" y="255588"/>
            <a:ext cx="11725275" cy="1036637"/>
          </a:xfrm>
        </p:spPr>
        <p:txBody>
          <a:bodyPr rtlCol="0">
            <a:normAutofit fontScale="90000"/>
          </a:bodyPr>
          <a:lstStyle/>
          <a:p>
            <a:pPr algn="ctr" eaLnBrk="1" fontAlgn="auto" hangingPunct="1">
              <a:lnSpc>
                <a:spcPct val="150000"/>
              </a:lnSpc>
              <a:spcAft>
                <a:spcPts val="0"/>
              </a:spcAft>
              <a:defRPr/>
            </a:pPr>
            <a:r>
              <a:rPr lang="el-GR" sz="2500" dirty="0"/>
              <a:t>Σύγκριση κυκλοφορίας μεταξύ </a:t>
            </a:r>
            <a:br>
              <a:rPr lang="en-US" sz="2500" dirty="0"/>
            </a:br>
            <a:r>
              <a:rPr lang="el-GR" sz="2600" dirty="0"/>
              <a:t>Φεβρουαρίου 2020 και Φεβρουαρίου </a:t>
            </a:r>
            <a:r>
              <a:rPr lang="el-GR" sz="2500" dirty="0"/>
              <a:t>2021</a:t>
            </a:r>
            <a:endParaRPr lang="en-US" sz="2500" dirty="0"/>
          </a:p>
        </p:txBody>
      </p:sp>
      <p:pic>
        <p:nvPicPr>
          <p:cNvPr id="4" name="Picture 4" descr="https://attachment.outlook.live.net/owa/MSA%3Aa.giannopoulou%40outlook.com/service.svc/s/GetAttachmentThumbnail?id=AQMkADAwATMwMAItMWNjAGQtN2ZmADgtMDACLTAwCgBGAAADNyIID2I6%2F0OqfEiOyFIM4AcAJKh77htvrUK88LBhPhyRcAAAAgEMAAAAJKh77htvrUK88LBhPhyRcAABpXeL5QAAAAESABAAdwbYUzwuPEG6EVCycBLVdQ%3D%3D&amp;thumbnailType=2&amp;isc=1&amp;token=eyJhbGciOiJSUzI1NiIsImtpZCI6IjU2MzU4ODUyMzRCOTI1MkRERTAwNTc2NkQ5RDlGMjc2NTY1RjYzRTIiLCJ0eXAiOiJKV1QiLCJ4NXQiOiJWaldJVWpTNUpTM2VBRmRtMmRueWRsWmZZLUkifQ.eyJvcmlnaW4iOiJodHRwczovL291dGxvb2subGl2ZS5jb20iLCJ1YyI6ImQ3MWUzN2MzNGE5ZjRjMGZhZDk3YjM1ODVmN2U3YmM0IiwidmVyIjoiRXhjaGFuZ2UuQ2FsbGJhY2suVjEiLCJhcHBjdHhzZW5kZXIiOiJPd2FEb3dubG9hZEA4NGRmOWU3Zi1lOWY2LTQwYWYtYjQzNS1hYWFhYWFhYWFhYWEiLCJpc3NyaW5nIjoiV1ciLCJhcHBjdHgiOiJ7XCJtc2V4Y2hwcm90XCI6XCJvd2FcIixcInB1aWRcIjpcIjg0NDQyNTQxMzM2MTY1NlwiLFwic2NvcGVcIjpcIk93YURvd25sb2FkXCIsXCJvaWRcIjpcIjAwMDMwMDAwLTFjY2QtN2ZmOC0wMDAwLTAwMDAwMDAwMDAwMFwiLFwicHJpbWFyeXNpZFwiOlwiUy0xLTI4MjctMTk2NjA4LTQ4MzIyOTY4OFwifSIsIm5iZiI6MTYwODI4NDUzMSwiZXhwIjoxNjA4Mjg1MTMxLCJpc3MiOiIwMDAwMDAwMi0wMDAwLTBmZjEtY2UwMC0wMDAwMDAwMDAwMDBAODRkZjllN2YtZTlmNi00MGFmLWI0MzUtYWFhYWFhYWFhYWFhIiwiYXVkIjoiMDAwMDAwMDItMDAwMC0wZmYxLWNlMDAtMDAwMDAwMDAwMDAwL2F0dGFjaG1lbnQub3V0bG9vay5saXZlLm5ldEA4NGRmOWU3Zi1lOWY2LTQwYWYtYjQzNS1hYWFhYWFhYWFhYWEiLCJoYXBwIjoib3dhIn0.VMH7Gk5MJy1pgUmQG-yGvKOHmzSv7dSoy4d1BuQsOqTwt-VQvuC5R24HUIf2U9uuKgN8kB_KKAWPemsvkPXroPYro-W65AZMetjXE0ZYLs6otCN8stfZ3svOeo74Y_IR6vlAngCl0ft_VTINSGGOjDd1o3V3O1-LL1jbRerf7kpoJO4CT8Xr41mRDItW_OYBDwL2XiMrjHZK3oZc_QTex8Sgf_DJi4Bf5W48ks3KHoogW1erqmk8L36vlnundeHqz0Z2C53UEtUVwrH8EYgX_ejqZ3DDvxW-p7kSZcWjRF6YjKogOTXLGAB-xFFBpDgcdvkF7IN6aYlbUQVfgGK7wQ&amp;X-OWA-CANARY=6Fpdl-epekmf4RYGXvO4xtD395Q5o9gYUGhqp5xzmjGvpbty_bAX61UHv2utFKdAf2jub2GdmFQ.&amp;owa=outlook.live.com&amp;scriptVer=20201207002.07&amp;animation=true">
            <a:extLst/>
          </p:cNvPr>
          <p:cNvPicPr>
            <a:picLocks noChangeAspect="1" noChangeArrowheads="1"/>
          </p:cNvPicPr>
          <p:nvPr/>
        </p:nvPicPr>
        <p:blipFill>
          <a:blip r:embed="rId2"/>
          <a:srcRect/>
          <a:stretch>
            <a:fillRect/>
          </a:stretch>
        </p:blipFill>
        <p:spPr bwMode="auto">
          <a:xfrm>
            <a:off x="6594475" y="2589213"/>
            <a:ext cx="5422900" cy="3368675"/>
          </a:xfrm>
          <a:prstGeom prst="rect">
            <a:avLst/>
          </a:prstGeom>
          <a:ln>
            <a:noFill/>
          </a:ln>
          <a:effectLst>
            <a:outerShdw blurRad="190500" algn="tl" rotWithShape="0">
              <a:srgbClr val="000000">
                <a:alpha val="70000"/>
              </a:srgbClr>
            </a:outerShdw>
          </a:effectLst>
        </p:spPr>
      </p:pic>
      <p:sp>
        <p:nvSpPr>
          <p:cNvPr id="5" name="TextBox 4">
            <a:extLst/>
          </p:cNvPr>
          <p:cNvSpPr txBox="1"/>
          <p:nvPr/>
        </p:nvSpPr>
        <p:spPr>
          <a:xfrm>
            <a:off x="8901113" y="6386513"/>
            <a:ext cx="3414712" cy="430212"/>
          </a:xfrm>
          <a:prstGeom prst="rect">
            <a:avLst/>
          </a:prstGeom>
          <a:noFill/>
        </p:spPr>
        <p:txBody>
          <a:bodyPr>
            <a:spAutoFit/>
          </a:bodyPr>
          <a:lstStyle/>
          <a:p>
            <a:pPr algn="r" eaLnBrk="1" fontAlgn="auto" hangingPunct="1">
              <a:spcBef>
                <a:spcPts val="0"/>
              </a:spcBef>
              <a:spcAft>
                <a:spcPts val="0"/>
              </a:spcAft>
              <a:defRPr/>
            </a:pPr>
            <a:r>
              <a:rPr lang="el-GR" sz="1050" i="1" dirty="0">
                <a:solidFill>
                  <a:schemeClr val="bg2">
                    <a:lumMod val="75000"/>
                  </a:schemeClr>
                </a:solidFill>
                <a:latin typeface="+mn-lt"/>
                <a:cs typeface="+mn-cs"/>
              </a:rPr>
              <a:t>*Οι μετρήσεις αφορούν βασικούς άξονες του πρωτεύοντος αστικού οδικού δικτύου Αττικής (ΠΑΟΔ)  </a:t>
            </a:r>
          </a:p>
        </p:txBody>
      </p:sp>
      <p:sp>
        <p:nvSpPr>
          <p:cNvPr id="8" name="7 - Ορθογώνιο"/>
          <p:cNvSpPr/>
          <p:nvPr/>
        </p:nvSpPr>
        <p:spPr>
          <a:xfrm>
            <a:off x="201283" y="1597210"/>
            <a:ext cx="6096000" cy="5078313"/>
          </a:xfrm>
          <a:prstGeom prst="rect">
            <a:avLst/>
          </a:prstGeom>
        </p:spPr>
        <p:txBody>
          <a:bodyPr>
            <a:spAutoFit/>
          </a:bodyPr>
          <a:lstStyle/>
          <a:p>
            <a:pPr algn="ctr"/>
            <a:r>
              <a:rPr lang="el-GR" altLang="en-US" dirty="0">
                <a:latin typeface="+mn-lt"/>
                <a:cs typeface="+mn-cs"/>
              </a:rPr>
              <a:t>Σύμφωνα με τα στοιχεία που έχουμε στη διάθεσή μας για τους 12 μεγαλύτερους οδικούς άξονες της Περιφέρειας Αττικής η κίνηση  παραμένει σε ιδιαίτερα αυξημένα επίπεδα και μάλιστα, σήμερα Παρασκευή 5 Φεβρουαρίου,  είναι </a:t>
            </a:r>
            <a:r>
              <a:rPr lang="el-GR" altLang="en-US" b="1" dirty="0">
                <a:latin typeface="+mn-lt"/>
                <a:cs typeface="+mn-cs"/>
              </a:rPr>
              <a:t>1,5% αυξημένη </a:t>
            </a:r>
            <a:r>
              <a:rPr lang="el-GR" altLang="en-US" dirty="0">
                <a:latin typeface="+mn-lt"/>
                <a:cs typeface="+mn-cs"/>
              </a:rPr>
              <a:t>κατά μέσο όρο σε σχέση με την αντίστοιχη περσινή ημέρα στην οποία δεν ίσχυαν απαγορευτικά μέτρα.</a:t>
            </a:r>
            <a:br>
              <a:rPr lang="el-GR" altLang="en-US" dirty="0">
                <a:latin typeface="+mn-lt"/>
                <a:cs typeface="+mn-cs"/>
              </a:rPr>
            </a:br>
            <a:endParaRPr lang="el-GR" altLang="en-US" dirty="0">
              <a:latin typeface="+mn-lt"/>
              <a:cs typeface="+mn-cs"/>
            </a:endParaRPr>
          </a:p>
          <a:p>
            <a:pPr algn="ctr"/>
            <a:r>
              <a:rPr lang="el-GR" altLang="en-US" dirty="0">
                <a:latin typeface="+mn-lt"/>
                <a:cs typeface="+mn-cs"/>
              </a:rPr>
              <a:t>Ειδικότερα η Περιφέρεια Αττικής έχει εγκαταστήσει περισσότερες από 1000 θέσεις μέτρησης στους κυριότερους οδικούς άξονες αρμοδιότητας της, από τις οποίες λαμβάνει συνεχώς και σε πραγματικό χρόνο μετρήσεις τις οποίες επεξεργάζονται οι συγκοινωνιολόγοι του Κέντρου Διαχείρισης Κυκλοφορίας. Από όλες τις οδικές αρτηρίες προκύπτει το ίδιο συμπέρασμα της </a:t>
            </a:r>
            <a:r>
              <a:rPr lang="el-GR" altLang="en-US" b="1" dirty="0">
                <a:latin typeface="+mn-lt"/>
                <a:cs typeface="+mn-cs"/>
              </a:rPr>
              <a:t>ιδιαιτέρως σταθερά αυξημένης κίνησης</a:t>
            </a:r>
            <a:r>
              <a:rPr lang="el-GR" altLang="en-US" dirty="0">
                <a:latin typeface="+mn-lt"/>
                <a:cs typeface="+mn-cs"/>
              </a:rPr>
              <a:t>, όπως προκύπτει από την σύγκριση με την προηγούμενη εβδομάδα και συνεχώς υψηλότερη από αντίστοιχα περσινά προ </a:t>
            </a:r>
            <a:r>
              <a:rPr lang="en-US" altLang="en-US" dirty="0">
                <a:latin typeface="+mn-lt"/>
                <a:cs typeface="+mn-cs"/>
              </a:rPr>
              <a:t>lockdown </a:t>
            </a:r>
            <a:r>
              <a:rPr lang="el-GR" altLang="en-US" dirty="0">
                <a:latin typeface="+mn-lt"/>
                <a:cs typeface="+mn-cs"/>
              </a:rPr>
              <a:t>επίπεδα.</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292100" y="255588"/>
            <a:ext cx="11725275" cy="1036637"/>
          </a:xfrm>
        </p:spPr>
        <p:txBody>
          <a:bodyPr rtlCol="0">
            <a:normAutofit fontScale="90000"/>
          </a:bodyPr>
          <a:lstStyle/>
          <a:p>
            <a:pPr algn="ctr" eaLnBrk="1" fontAlgn="auto" hangingPunct="1">
              <a:lnSpc>
                <a:spcPct val="150000"/>
              </a:lnSpc>
              <a:spcAft>
                <a:spcPts val="0"/>
              </a:spcAft>
              <a:defRPr/>
            </a:pPr>
            <a:r>
              <a:rPr lang="el-GR" sz="2500" dirty="0"/>
              <a:t>Σύγκριση κυκλοφορίας μεταξύ </a:t>
            </a:r>
            <a:br>
              <a:rPr lang="en-US" sz="2500" dirty="0"/>
            </a:br>
            <a:r>
              <a:rPr lang="el-GR" sz="2600" dirty="0"/>
              <a:t>Φεβρουαρίου 2020 και Φεβρουαρίου </a:t>
            </a:r>
            <a:r>
              <a:rPr lang="el-GR" sz="2500" dirty="0"/>
              <a:t>2021</a:t>
            </a:r>
            <a:endParaRPr lang="en-US" sz="2500" dirty="0"/>
          </a:p>
        </p:txBody>
      </p:sp>
      <p:sp>
        <p:nvSpPr>
          <p:cNvPr id="3" name="Content Placeholder 2">
            <a:extLst/>
          </p:cNvPr>
          <p:cNvSpPr>
            <a:spLocks noGrp="1"/>
          </p:cNvSpPr>
          <p:nvPr>
            <p:ph idx="1"/>
          </p:nvPr>
        </p:nvSpPr>
        <p:spPr>
          <a:xfrm>
            <a:off x="292100" y="1848717"/>
            <a:ext cx="5246058" cy="4319327"/>
          </a:xfrm>
        </p:spPr>
        <p:txBody>
          <a:bodyPr>
            <a:normAutofit lnSpcReduction="10000"/>
          </a:bodyPr>
          <a:lstStyle/>
          <a:p>
            <a:pPr marL="0" indent="0" eaLnBrk="1" hangingPunct="1">
              <a:lnSpc>
                <a:spcPct val="140000"/>
              </a:lnSpc>
              <a:buNone/>
              <a:defRPr/>
            </a:pPr>
            <a:r>
              <a:rPr lang="el-GR" altLang="en-US" sz="6000" b="1" dirty="0"/>
              <a:t>1,5% </a:t>
            </a:r>
          </a:p>
          <a:p>
            <a:pPr marL="0" indent="0" eaLnBrk="1" hangingPunct="1">
              <a:lnSpc>
                <a:spcPct val="140000"/>
              </a:lnSpc>
              <a:buNone/>
              <a:defRPr/>
            </a:pPr>
            <a:r>
              <a:rPr lang="el-GR" altLang="en-US" sz="2800" dirty="0"/>
              <a:t>αύξηση της κυκλοφορίας σύμφωνα με τις σημερινές μετρήσεις φόρτων και τις αντίστοιχες περσινές της ίδιας ημέρας. </a:t>
            </a:r>
          </a:p>
        </p:txBody>
      </p:sp>
      <p:pic>
        <p:nvPicPr>
          <p:cNvPr id="4" name="Picture 4" descr="https://attachment.outlook.live.net/owa/MSA%3Aa.giannopoulou%40outlook.com/service.svc/s/GetAttachmentThumbnail?id=AQMkADAwATMwMAItMWNjAGQtN2ZmADgtMDACLTAwCgBGAAADNyIID2I6%2F0OqfEiOyFIM4AcAJKh77htvrUK88LBhPhyRcAAAAgEMAAAAJKh77htvrUK88LBhPhyRcAABpXeL5QAAAAESABAAdwbYUzwuPEG6EVCycBLVdQ%3D%3D&amp;thumbnailType=2&amp;isc=1&amp;token=eyJhbGciOiJSUzI1NiIsImtpZCI6IjU2MzU4ODUyMzRCOTI1MkRERTAwNTc2NkQ5RDlGMjc2NTY1RjYzRTIiLCJ0eXAiOiJKV1QiLCJ4NXQiOiJWaldJVWpTNUpTM2VBRmRtMmRueWRsWmZZLUkifQ.eyJvcmlnaW4iOiJodHRwczovL291dGxvb2subGl2ZS5jb20iLCJ1YyI6ImQ3MWUzN2MzNGE5ZjRjMGZhZDk3YjM1ODVmN2U3YmM0IiwidmVyIjoiRXhjaGFuZ2UuQ2FsbGJhY2suVjEiLCJhcHBjdHhzZW5kZXIiOiJPd2FEb3dubG9hZEA4NGRmOWU3Zi1lOWY2LTQwYWYtYjQzNS1hYWFhYWFhYWFhYWEiLCJpc3NyaW5nIjoiV1ciLCJhcHBjdHgiOiJ7XCJtc2V4Y2hwcm90XCI6XCJvd2FcIixcInB1aWRcIjpcIjg0NDQyNTQxMzM2MTY1NlwiLFwic2NvcGVcIjpcIk93YURvd25sb2FkXCIsXCJvaWRcIjpcIjAwMDMwMDAwLTFjY2QtN2ZmOC0wMDAwLTAwMDAwMDAwMDAwMFwiLFwicHJpbWFyeXNpZFwiOlwiUy0xLTI4MjctMTk2NjA4LTQ4MzIyOTY4OFwifSIsIm5iZiI6MTYwODI4NDUzMSwiZXhwIjoxNjA4Mjg1MTMxLCJpc3MiOiIwMDAwMDAwMi0wMDAwLTBmZjEtY2UwMC0wMDAwMDAwMDAwMDBAODRkZjllN2YtZTlmNi00MGFmLWI0MzUtYWFhYWFhYWFhYWFhIiwiYXVkIjoiMDAwMDAwMDItMDAwMC0wZmYxLWNlMDAtMDAwMDAwMDAwMDAwL2F0dGFjaG1lbnQub3V0bG9vay5saXZlLm5ldEA4NGRmOWU3Zi1lOWY2LTQwYWYtYjQzNS1hYWFhYWFhYWFhYWEiLCJoYXBwIjoib3dhIn0.VMH7Gk5MJy1pgUmQG-yGvKOHmzSv7dSoy4d1BuQsOqTwt-VQvuC5R24HUIf2U9uuKgN8kB_KKAWPemsvkPXroPYro-W65AZMetjXE0ZYLs6otCN8stfZ3svOeo74Y_IR6vlAngCl0ft_VTINSGGOjDd1o3V3O1-LL1jbRerf7kpoJO4CT8Xr41mRDItW_OYBDwL2XiMrjHZK3oZc_QTex8Sgf_DJi4Bf5W48ks3KHoogW1erqmk8L36vlnundeHqz0Z2C53UEtUVwrH8EYgX_ejqZ3DDvxW-p7kSZcWjRF6YjKogOTXLGAB-xFFBpDgcdvkF7IN6aYlbUQVfgGK7wQ&amp;X-OWA-CANARY=6Fpdl-epekmf4RYGXvO4xtD395Q5o9gYUGhqp5xzmjGvpbty_bAX61UHv2utFKdAf2jub2GdmFQ.&amp;owa=outlook.live.com&amp;scriptVer=20201207002.07&amp;animation=true">
            <a:extLst/>
          </p:cNvPr>
          <p:cNvPicPr>
            <a:picLocks noChangeAspect="1" noChangeArrowheads="1"/>
          </p:cNvPicPr>
          <p:nvPr/>
        </p:nvPicPr>
        <p:blipFill>
          <a:blip r:embed="rId2"/>
          <a:srcRect/>
          <a:stretch>
            <a:fillRect/>
          </a:stretch>
        </p:blipFill>
        <p:spPr bwMode="auto">
          <a:xfrm>
            <a:off x="6594475" y="2589213"/>
            <a:ext cx="5422900" cy="3368675"/>
          </a:xfrm>
          <a:prstGeom prst="rect">
            <a:avLst/>
          </a:prstGeom>
          <a:ln>
            <a:noFill/>
          </a:ln>
          <a:effectLst>
            <a:outerShdw blurRad="190500" algn="tl" rotWithShape="0">
              <a:srgbClr val="000000">
                <a:alpha val="70000"/>
              </a:srgbClr>
            </a:outerShdw>
          </a:effectLst>
        </p:spPr>
      </p:pic>
      <p:sp>
        <p:nvSpPr>
          <p:cNvPr id="5" name="TextBox 4">
            <a:extLst/>
          </p:cNvPr>
          <p:cNvSpPr txBox="1"/>
          <p:nvPr/>
        </p:nvSpPr>
        <p:spPr>
          <a:xfrm>
            <a:off x="8901113" y="6386513"/>
            <a:ext cx="3414712" cy="430212"/>
          </a:xfrm>
          <a:prstGeom prst="rect">
            <a:avLst/>
          </a:prstGeom>
          <a:noFill/>
        </p:spPr>
        <p:txBody>
          <a:bodyPr>
            <a:spAutoFit/>
          </a:bodyPr>
          <a:lstStyle/>
          <a:p>
            <a:pPr algn="r" eaLnBrk="1" fontAlgn="auto" hangingPunct="1">
              <a:spcBef>
                <a:spcPts val="0"/>
              </a:spcBef>
              <a:spcAft>
                <a:spcPts val="0"/>
              </a:spcAft>
              <a:defRPr/>
            </a:pPr>
            <a:r>
              <a:rPr lang="el-GR" sz="1050" i="1" dirty="0">
                <a:solidFill>
                  <a:schemeClr val="bg2">
                    <a:lumMod val="75000"/>
                  </a:schemeClr>
                </a:solidFill>
                <a:latin typeface="+mn-lt"/>
                <a:cs typeface="+mn-cs"/>
              </a:rPr>
              <a:t>*Οι μετρήσεις αφορούν βασικούς άξονες του πρωτεύοντος αστικού οδικού δικτύου Αττικής (ΠΑΟΔ)  </a:t>
            </a:r>
          </a:p>
        </p:txBody>
      </p:sp>
      <p:sp>
        <p:nvSpPr>
          <p:cNvPr id="6" name="5 - Βέλος προς τα κάτω"/>
          <p:cNvSpPr/>
          <p:nvPr/>
        </p:nvSpPr>
        <p:spPr>
          <a:xfrm rot="10800000">
            <a:off x="2147978" y="2234242"/>
            <a:ext cx="484632" cy="624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Μείον"/>
          <p:cNvSpPr/>
          <p:nvPr/>
        </p:nvSpPr>
        <p:spPr>
          <a:xfrm>
            <a:off x="2208362" y="2790646"/>
            <a:ext cx="353683" cy="306237"/>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292100" y="255588"/>
            <a:ext cx="11725275" cy="1036637"/>
          </a:xfrm>
        </p:spPr>
        <p:txBody>
          <a:bodyPr rtlCol="0">
            <a:normAutofit fontScale="90000"/>
          </a:bodyPr>
          <a:lstStyle/>
          <a:p>
            <a:pPr algn="ctr" eaLnBrk="1" fontAlgn="auto" hangingPunct="1">
              <a:lnSpc>
                <a:spcPct val="150000"/>
              </a:lnSpc>
              <a:spcAft>
                <a:spcPts val="0"/>
              </a:spcAft>
              <a:defRPr/>
            </a:pPr>
            <a:r>
              <a:rPr lang="el-GR" sz="2500" dirty="0"/>
              <a:t>Σύγκριση κυκλοφορίας μεταξύ </a:t>
            </a:r>
            <a:br>
              <a:rPr lang="en-US" sz="2500" dirty="0"/>
            </a:br>
            <a:r>
              <a:rPr lang="el-GR" sz="2600" dirty="0"/>
              <a:t>Φεβρουαρίου 2020 και Φεβρουαρίου </a:t>
            </a:r>
            <a:r>
              <a:rPr lang="el-GR" sz="2500" dirty="0"/>
              <a:t>2021</a:t>
            </a:r>
            <a:endParaRPr lang="en-US" sz="2500" dirty="0"/>
          </a:p>
        </p:txBody>
      </p:sp>
      <p:sp>
        <p:nvSpPr>
          <p:cNvPr id="3" name="Content Placeholder 2">
            <a:extLst/>
          </p:cNvPr>
          <p:cNvSpPr>
            <a:spLocks noGrp="1"/>
          </p:cNvSpPr>
          <p:nvPr>
            <p:ph idx="1"/>
          </p:nvPr>
        </p:nvSpPr>
        <p:spPr>
          <a:xfrm>
            <a:off x="292100" y="1848717"/>
            <a:ext cx="5985164" cy="4319327"/>
          </a:xfrm>
        </p:spPr>
        <p:txBody>
          <a:bodyPr>
            <a:normAutofit lnSpcReduction="10000"/>
          </a:bodyPr>
          <a:lstStyle/>
          <a:p>
            <a:pPr marL="0" indent="0" eaLnBrk="1" hangingPunct="1">
              <a:lnSpc>
                <a:spcPct val="140000"/>
              </a:lnSpc>
              <a:buNone/>
              <a:defRPr/>
            </a:pPr>
            <a:r>
              <a:rPr lang="el-GR" altLang="en-US" sz="1900" dirty="0"/>
              <a:t>Στη συνολική εικόνα από </a:t>
            </a:r>
            <a:r>
              <a:rPr lang="el-GR" altLang="en-US" sz="1900" b="1" dirty="0"/>
              <a:t>Δευτέρα</a:t>
            </a:r>
            <a:r>
              <a:rPr lang="el-GR" altLang="en-US" sz="1900" dirty="0"/>
              <a:t> έως </a:t>
            </a:r>
            <a:r>
              <a:rPr lang="el-GR" altLang="en-US" sz="1900" b="1" dirty="0"/>
              <a:t>Πέμπτη</a:t>
            </a:r>
            <a:r>
              <a:rPr lang="el-GR" altLang="en-US" sz="1900" dirty="0"/>
              <a:t> σημειώθηκε:</a:t>
            </a:r>
          </a:p>
          <a:p>
            <a:pPr eaLnBrk="1" hangingPunct="1">
              <a:lnSpc>
                <a:spcPct val="140000"/>
              </a:lnSpc>
              <a:defRPr/>
            </a:pPr>
            <a:r>
              <a:rPr lang="el-GR" altLang="en-US" sz="1900" dirty="0"/>
              <a:t> </a:t>
            </a:r>
            <a:r>
              <a:rPr lang="el-GR" altLang="en-US" sz="3300" b="1" dirty="0"/>
              <a:t>0,8 % </a:t>
            </a:r>
            <a:r>
              <a:rPr lang="el-GR" altLang="en-US" sz="1900" dirty="0"/>
              <a:t>μείωση της κυκλοφορίας μεταξύ                             1</a:t>
            </a:r>
            <a:r>
              <a:rPr lang="el-GR" altLang="en-US" sz="1900" baseline="30000" dirty="0"/>
              <a:t>ης</a:t>
            </a:r>
            <a:r>
              <a:rPr lang="el-GR" altLang="en-US" sz="1900" dirty="0"/>
              <a:t> εβδομάδας Φεβρουαρίου 2021 και 4</a:t>
            </a:r>
            <a:r>
              <a:rPr lang="el-GR" altLang="en-US" sz="1900" baseline="30000" dirty="0"/>
              <a:t>ης</a:t>
            </a:r>
            <a:r>
              <a:rPr lang="el-GR" altLang="en-US" sz="1900" dirty="0"/>
              <a:t> εβδομάδας Ιανουαρίου 2021 </a:t>
            </a:r>
          </a:p>
          <a:p>
            <a:pPr eaLnBrk="1" hangingPunct="1">
              <a:lnSpc>
                <a:spcPct val="140000"/>
              </a:lnSpc>
              <a:defRPr/>
            </a:pPr>
            <a:r>
              <a:rPr lang="el-GR" altLang="en-US" sz="3300" b="1" dirty="0"/>
              <a:t>1,0 % </a:t>
            </a:r>
            <a:r>
              <a:rPr lang="el-GR" altLang="en-US" sz="1900" dirty="0"/>
              <a:t>αύξηση της κυκλοφορίας μεταξύ 1</a:t>
            </a:r>
            <a:r>
              <a:rPr lang="el-GR" altLang="en-US" sz="1900" baseline="30000" dirty="0"/>
              <a:t>ης</a:t>
            </a:r>
            <a:r>
              <a:rPr lang="el-GR" altLang="en-US" sz="1900" dirty="0"/>
              <a:t> εβδομάδας Φεβρουαρίου 2021 και 1</a:t>
            </a:r>
            <a:r>
              <a:rPr lang="el-GR" altLang="en-US" sz="1900" baseline="30000" dirty="0"/>
              <a:t>ης</a:t>
            </a:r>
            <a:r>
              <a:rPr lang="el-GR" altLang="en-US" sz="1900" dirty="0"/>
              <a:t> εβδομάδας Φεβρουαρίου 2020 </a:t>
            </a:r>
          </a:p>
        </p:txBody>
      </p:sp>
      <p:pic>
        <p:nvPicPr>
          <p:cNvPr id="4" name="Picture 4" descr="https://attachment.outlook.live.net/owa/MSA%3Aa.giannopoulou%40outlook.com/service.svc/s/GetAttachmentThumbnail?id=AQMkADAwATMwMAItMWNjAGQtN2ZmADgtMDACLTAwCgBGAAADNyIID2I6%2F0OqfEiOyFIM4AcAJKh77htvrUK88LBhPhyRcAAAAgEMAAAAJKh77htvrUK88LBhPhyRcAABpXeL5QAAAAESABAAdwbYUzwuPEG6EVCycBLVdQ%3D%3D&amp;thumbnailType=2&amp;isc=1&amp;token=eyJhbGciOiJSUzI1NiIsImtpZCI6IjU2MzU4ODUyMzRCOTI1MkRERTAwNTc2NkQ5RDlGMjc2NTY1RjYzRTIiLCJ0eXAiOiJKV1QiLCJ4NXQiOiJWaldJVWpTNUpTM2VBRmRtMmRueWRsWmZZLUkifQ.eyJvcmlnaW4iOiJodHRwczovL291dGxvb2subGl2ZS5jb20iLCJ1YyI6ImQ3MWUzN2MzNGE5ZjRjMGZhZDk3YjM1ODVmN2U3YmM0IiwidmVyIjoiRXhjaGFuZ2UuQ2FsbGJhY2suVjEiLCJhcHBjdHhzZW5kZXIiOiJPd2FEb3dubG9hZEA4NGRmOWU3Zi1lOWY2LTQwYWYtYjQzNS1hYWFhYWFhYWFhYWEiLCJpc3NyaW5nIjoiV1ciLCJhcHBjdHgiOiJ7XCJtc2V4Y2hwcm90XCI6XCJvd2FcIixcInB1aWRcIjpcIjg0NDQyNTQxMzM2MTY1NlwiLFwic2NvcGVcIjpcIk93YURvd25sb2FkXCIsXCJvaWRcIjpcIjAwMDMwMDAwLTFjY2QtN2ZmOC0wMDAwLTAwMDAwMDAwMDAwMFwiLFwicHJpbWFyeXNpZFwiOlwiUy0xLTI4MjctMTk2NjA4LTQ4MzIyOTY4OFwifSIsIm5iZiI6MTYwODI4NDUzMSwiZXhwIjoxNjA4Mjg1MTMxLCJpc3MiOiIwMDAwMDAwMi0wMDAwLTBmZjEtY2UwMC0wMDAwMDAwMDAwMDBAODRkZjllN2YtZTlmNi00MGFmLWI0MzUtYWFhYWFhYWFhYWFhIiwiYXVkIjoiMDAwMDAwMDItMDAwMC0wZmYxLWNlMDAtMDAwMDAwMDAwMDAwL2F0dGFjaG1lbnQub3V0bG9vay5saXZlLm5ldEA4NGRmOWU3Zi1lOWY2LTQwYWYtYjQzNS1hYWFhYWFhYWFhYWEiLCJoYXBwIjoib3dhIn0.VMH7Gk5MJy1pgUmQG-yGvKOHmzSv7dSoy4d1BuQsOqTwt-VQvuC5R24HUIf2U9uuKgN8kB_KKAWPemsvkPXroPYro-W65AZMetjXE0ZYLs6otCN8stfZ3svOeo74Y_IR6vlAngCl0ft_VTINSGGOjDd1o3V3O1-LL1jbRerf7kpoJO4CT8Xr41mRDItW_OYBDwL2XiMrjHZK3oZc_QTex8Sgf_DJi4Bf5W48ks3KHoogW1erqmk8L36vlnundeHqz0Z2C53UEtUVwrH8EYgX_ejqZ3DDvxW-p7kSZcWjRF6YjKogOTXLGAB-xFFBpDgcdvkF7IN6aYlbUQVfgGK7wQ&amp;X-OWA-CANARY=6Fpdl-epekmf4RYGXvO4xtD395Q5o9gYUGhqp5xzmjGvpbty_bAX61UHv2utFKdAf2jub2GdmFQ.&amp;owa=outlook.live.com&amp;scriptVer=20201207002.07&amp;animation=true">
            <a:extLst/>
          </p:cNvPr>
          <p:cNvPicPr>
            <a:picLocks noChangeAspect="1" noChangeArrowheads="1"/>
          </p:cNvPicPr>
          <p:nvPr/>
        </p:nvPicPr>
        <p:blipFill>
          <a:blip r:embed="rId2"/>
          <a:srcRect/>
          <a:stretch>
            <a:fillRect/>
          </a:stretch>
        </p:blipFill>
        <p:spPr bwMode="auto">
          <a:xfrm>
            <a:off x="6594475" y="2589213"/>
            <a:ext cx="5422900" cy="3368675"/>
          </a:xfrm>
          <a:prstGeom prst="rect">
            <a:avLst/>
          </a:prstGeom>
          <a:ln>
            <a:noFill/>
          </a:ln>
          <a:effectLst>
            <a:outerShdw blurRad="190500" algn="tl" rotWithShape="0">
              <a:srgbClr val="000000">
                <a:alpha val="70000"/>
              </a:srgbClr>
            </a:outerShdw>
          </a:effectLst>
        </p:spPr>
      </p:pic>
      <p:sp>
        <p:nvSpPr>
          <p:cNvPr id="5" name="TextBox 4">
            <a:extLst/>
          </p:cNvPr>
          <p:cNvSpPr txBox="1"/>
          <p:nvPr/>
        </p:nvSpPr>
        <p:spPr>
          <a:xfrm>
            <a:off x="8901113" y="6386513"/>
            <a:ext cx="3414712" cy="430212"/>
          </a:xfrm>
          <a:prstGeom prst="rect">
            <a:avLst/>
          </a:prstGeom>
          <a:noFill/>
        </p:spPr>
        <p:txBody>
          <a:bodyPr>
            <a:spAutoFit/>
          </a:bodyPr>
          <a:lstStyle/>
          <a:p>
            <a:pPr algn="r" eaLnBrk="1" fontAlgn="auto" hangingPunct="1">
              <a:spcBef>
                <a:spcPts val="0"/>
              </a:spcBef>
              <a:spcAft>
                <a:spcPts val="0"/>
              </a:spcAft>
              <a:defRPr/>
            </a:pPr>
            <a:r>
              <a:rPr lang="el-GR" sz="1050" i="1" dirty="0">
                <a:solidFill>
                  <a:schemeClr val="bg2">
                    <a:lumMod val="75000"/>
                  </a:schemeClr>
                </a:solidFill>
                <a:latin typeface="+mn-lt"/>
                <a:cs typeface="+mn-cs"/>
              </a:rPr>
              <a:t>*Οι μετρήσεις αφορούν βασικούς άξονες του πρωτεύοντος αστικού οδικού δικτύου Αττικής (ΠΑΟΔ)  </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113" y="-327804"/>
            <a:ext cx="10041774" cy="1338350"/>
          </a:xfrm>
        </p:spPr>
        <p:txBody>
          <a:bodyPr/>
          <a:lstStyle/>
          <a:p>
            <a:pPr algn="ctr"/>
            <a:r>
              <a:rPr lang="el-GR" altLang="el-GR" sz="2400" dirty="0"/>
              <a:t>Σύγκριση μέσου ωριαίου αριθμού οχημάτων σε 12 οδικές αρτηρίες</a:t>
            </a:r>
            <a:endParaRPr lang="en-US" sz="24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271713408"/>
              </p:ext>
            </p:extLst>
          </p:nvPr>
        </p:nvGraphicFramePr>
        <p:xfrm>
          <a:off x="595223" y="1561381"/>
          <a:ext cx="11050437" cy="52966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220969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255913108"/>
              </p:ext>
            </p:extLst>
          </p:nvPr>
        </p:nvGraphicFramePr>
        <p:xfrm>
          <a:off x="1105593" y="1620981"/>
          <a:ext cx="10216341" cy="4831577"/>
        </p:xfrm>
        <a:graphic>
          <a:graphicData uri="http://schemas.openxmlformats.org/drawingml/2006/chart">
            <c:chart xmlns:c="http://schemas.openxmlformats.org/drawingml/2006/chart" xmlns:r="http://schemas.openxmlformats.org/officeDocument/2006/relationships" r:id="rId2"/>
          </a:graphicData>
        </a:graphic>
      </p:graphicFrame>
      <p:sp>
        <p:nvSpPr>
          <p:cNvPr id="4" name="Τίτλος 1"/>
          <p:cNvSpPr txBox="1">
            <a:spLocks/>
          </p:cNvSpPr>
          <p:nvPr/>
        </p:nvSpPr>
        <p:spPr bwMode="auto">
          <a:xfrm>
            <a:off x="1075113" y="-327804"/>
            <a:ext cx="10041774" cy="1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l-GR" altLang="el-GR" sz="2400" b="0" i="0" u="none" strike="noStrike" kern="1200" cap="none" spc="0" normalizeH="0" baseline="0" noProof="0" dirty="0">
                <a:ln>
                  <a:noFill/>
                </a:ln>
                <a:solidFill>
                  <a:schemeClr val="bg1"/>
                </a:solidFill>
                <a:effectLst/>
                <a:uLnTx/>
                <a:uFillTx/>
                <a:latin typeface="+mj-lt"/>
                <a:ea typeface="+mj-ea"/>
                <a:cs typeface="+mj-cs"/>
              </a:rPr>
              <a:t>Σύγκριση μέσου ωριαίου αριθμού οχημάτων σε 12 οδικές αρτηρίες</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l-GR" b="0" i="1" u="none" strike="noStrike" kern="1200" cap="none" spc="0" normalizeH="0" baseline="0" noProof="0" dirty="0">
                <a:ln>
                  <a:noFill/>
                </a:ln>
                <a:solidFill>
                  <a:schemeClr val="bg1"/>
                </a:solidFill>
                <a:effectLst/>
                <a:uLnTx/>
                <a:uFillTx/>
                <a:latin typeface="+mj-lt"/>
                <a:ea typeface="+mj-ea"/>
                <a:cs typeface="+mj-cs"/>
              </a:rPr>
              <a:t>(Σημ.:</a:t>
            </a:r>
            <a:r>
              <a:rPr kumimoji="0" lang="el-GR" b="0" i="1" u="none" strike="noStrike" kern="1200" cap="none" spc="0" normalizeH="0" noProof="0" dirty="0">
                <a:ln>
                  <a:noFill/>
                </a:ln>
                <a:solidFill>
                  <a:schemeClr val="bg1"/>
                </a:solidFill>
                <a:effectLst/>
                <a:uLnTx/>
                <a:uFillTx/>
                <a:latin typeface="+mj-lt"/>
                <a:ea typeface="+mj-ea"/>
                <a:cs typeface="+mj-cs"/>
              </a:rPr>
              <a:t> Πρωινή ώρα αιχμής)</a:t>
            </a:r>
            <a:endParaRPr kumimoji="0" lang="en-US" b="0" i="1"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53224287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1200" y="255588"/>
            <a:ext cx="10185400" cy="966383"/>
          </a:xfrm>
        </p:spPr>
        <p:txBody>
          <a:bodyPr/>
          <a:lstStyle/>
          <a:p>
            <a:r>
              <a:rPr lang="el-GR" altLang="el-GR" sz="2400" dirty="0"/>
              <a:t>Σύγκριση μέσου ωριαίου αριθμού οχημάτων σε 12 οδικές αρτηρίες </a:t>
            </a:r>
            <a:br>
              <a:rPr lang="el-GR" altLang="el-GR" sz="2400" dirty="0"/>
            </a:br>
            <a:r>
              <a:rPr lang="el-GR" altLang="el-GR" sz="2400" dirty="0"/>
              <a:t>(+ ποσοστά μείωσης/αύξησης)</a:t>
            </a:r>
            <a:r>
              <a:rPr lang="el-GR" altLang="el-GR" sz="2400" i="1" dirty="0"/>
              <a:t> (07:00-19:00 – Δευτέρα έως Πέμπτη)</a:t>
            </a:r>
            <a:endParaRPr lang="en-US" sz="240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770053730"/>
              </p:ext>
            </p:extLst>
          </p:nvPr>
        </p:nvGraphicFramePr>
        <p:xfrm>
          <a:off x="1086929" y="1690777"/>
          <a:ext cx="10248180" cy="48998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197934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1200" y="255588"/>
            <a:ext cx="10185400" cy="966383"/>
          </a:xfrm>
        </p:spPr>
        <p:txBody>
          <a:bodyPr/>
          <a:lstStyle/>
          <a:p>
            <a:r>
              <a:rPr lang="el-GR" altLang="el-GR" sz="2400" dirty="0"/>
              <a:t>Σύγκριση μέσου ωριαίου αριθμού οχημάτων σε 12 οδικές αρτηρίες </a:t>
            </a:r>
            <a:br>
              <a:rPr lang="el-GR" altLang="el-GR" sz="2400" dirty="0"/>
            </a:br>
            <a:r>
              <a:rPr lang="el-GR" altLang="el-GR" sz="2400" dirty="0"/>
              <a:t>(+ ποσοστά μείωσης/αύξησης)</a:t>
            </a:r>
            <a:r>
              <a:rPr lang="el-GR" altLang="el-GR" sz="2400" i="1" dirty="0"/>
              <a:t> Πρωινής Αιχμής (07:00-10:00–Παρασκευή)</a:t>
            </a:r>
            <a:endParaRPr lang="en-US" sz="2400" dirty="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151692625"/>
              </p:ext>
            </p:extLst>
          </p:nvPr>
        </p:nvGraphicFramePr>
        <p:xfrm>
          <a:off x="1052424" y="1613141"/>
          <a:ext cx="10455214" cy="5063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566507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1199" y="255588"/>
            <a:ext cx="10834255" cy="797357"/>
          </a:xfrm>
        </p:spPr>
        <p:txBody>
          <a:bodyPr/>
          <a:lstStyle/>
          <a:p>
            <a:r>
              <a:rPr lang="el-GR" altLang="el-GR" sz="2400" dirty="0"/>
              <a:t>Σύγκριση μέσου ωριαίου αριθμού οχημάτων σε 12 οδικές αρτηρίες</a:t>
            </a:r>
            <a:r>
              <a:rPr lang="el-GR" altLang="el-GR" sz="2400" dirty="0">
                <a:latin typeface="Arial" panose="020B0604020202020204" pitchFamily="34" charset="0"/>
              </a:rPr>
              <a:t> </a:t>
            </a:r>
            <a:br>
              <a:rPr lang="el-GR" altLang="el-GR" sz="2400" dirty="0">
                <a:latin typeface="Arial" panose="020B0604020202020204" pitchFamily="34" charset="0"/>
              </a:rPr>
            </a:br>
            <a:r>
              <a:rPr lang="el-GR" altLang="el-GR" sz="2400" dirty="0"/>
              <a:t>(+ ποσοστά μείωσης/αύξησης)</a:t>
            </a:r>
            <a:r>
              <a:rPr lang="el-GR" altLang="el-GR" sz="2400" i="1" dirty="0"/>
              <a:t> (07:00-19:00 – Δευτέρα έως Πέμπτη)</a:t>
            </a:r>
            <a:endParaRPr lang="en-US" sz="2400"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41252256"/>
              </p:ext>
            </p:extLst>
          </p:nvPr>
        </p:nvGraphicFramePr>
        <p:xfrm>
          <a:off x="1039091" y="1687485"/>
          <a:ext cx="10166465" cy="48213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5372796"/>
      </p:ext>
    </p:extLst>
  </p:cSld>
  <p:clrMapOvr>
    <a:masterClrMapping/>
  </p:clrMapOvr>
  <p:transition spd="med">
    <p:fade/>
  </p:transition>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Business direction presentation (widescreen)</Template>
  <TotalTime>1377</TotalTime>
  <Words>592</Words>
  <Application>Microsoft Office PowerPoint</Application>
  <PresentationFormat>Ευρεία οθόνη</PresentationFormat>
  <Paragraphs>87</Paragraphs>
  <Slides>16</Slides>
  <Notes>1</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16</vt:i4>
      </vt:variant>
    </vt:vector>
  </HeadingPairs>
  <TitlesOfParts>
    <vt:vector size="19" baseType="lpstr">
      <vt:lpstr>Arial</vt:lpstr>
      <vt:lpstr>Book Antiqua</vt:lpstr>
      <vt:lpstr>Sales Direction 16X9</vt:lpstr>
      <vt:lpstr>Περιφέρεια Αττικής</vt:lpstr>
      <vt:lpstr>Σύγκριση κυκλοφορίας μεταξύ  Φεβρουαρίου 2020 και Φεβρουαρίου 2021</vt:lpstr>
      <vt:lpstr>Σύγκριση κυκλοφορίας μεταξύ  Φεβρουαρίου 2020 και Φεβρουαρίου 2021</vt:lpstr>
      <vt:lpstr>Σύγκριση κυκλοφορίας μεταξύ  Φεβρουαρίου 2020 και Φεβρουαρίου 2021</vt:lpstr>
      <vt:lpstr>Σύγκριση μέσου ωριαίου αριθμού οχημάτων σε 12 οδικές αρτηρίες</vt:lpstr>
      <vt:lpstr>Παρουσίαση του PowerPoint</vt:lpstr>
      <vt:lpstr>Σύγκριση μέσου ωριαίου αριθμού οχημάτων σε 12 οδικές αρτηρίες  (+ ποσοστά μείωσης/αύξησης) (07:00-19:00 – Δευτέρα έως Πέμπτη)</vt:lpstr>
      <vt:lpstr>Σύγκριση μέσου ωριαίου αριθμού οχημάτων σε 12 οδικές αρτηρίες  (+ ποσοστά μείωσης/αύξησης) Πρωινής Αιχμής (07:00-10:00–Παρασκευή)</vt:lpstr>
      <vt:lpstr>Σύγκριση μέσου ωριαίου αριθμού οχημάτων σε 12 οδικές αρτηρίες  (+ ποσοστά μείωσης/αύξησης) (07:00-19:00 – Δευτέρα έως Πέμπτη)</vt:lpstr>
      <vt:lpstr>Σύγκριση μέσου ωριαίου αριθμού οχημάτων σε 12 οδικές αρτηρίες  (+ ποσοστά μείωσης/αύξησης) Πρωινής Αιχμής (07:00-10:00 –Παρασκευή)</vt:lpstr>
      <vt:lpstr>Σύγκριση μέσου ωριαίου αριθμού οχημάτων σε 12 οδικές αρτηρίες (07:00-19:00) – Δευτέρα έως Πέμπτη</vt:lpstr>
      <vt:lpstr>Σύγκριση μέσου ωριαίου αριθμού οχημάτων σε 12 οδικές αρτηρίες Πρωινής Αιχμής (07:00-10:00) –Παρασκευή</vt:lpstr>
      <vt:lpstr>Σύγκριση μέσου ωριαίου αριθμού οχημάτων σε 12 οδικές αρτηρίες (07:00-19:00) – Δευτέρα έως Πέμπτη</vt:lpstr>
      <vt:lpstr>Σύγκριση μέσου ωριαίου αριθμού οχημάτων σε 12 οδικές αρτηρίες Πρωινής Αιχμής (07:00-10:00) –Παρασκευή</vt:lpstr>
      <vt:lpstr>Σύγκριση μέσου ωριαίου αριθμού οχημάτων σε 12 οδικές αρτηρίες (07:00-19:00) – Δευτέρα έως Πέμπτη</vt:lpstr>
      <vt:lpstr>Σύγκριση μέσου ωριαίου αριθμού οχημάτων σε 12 οδικές αρτηρίες Πρωινής Αιχμής (07:00-10:00) –Παρασκευή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Περιφέρεια Αττικής</dc:title>
  <dc:creator>Panagiotis Karyotis</dc:creator>
  <cp:lastModifiedBy>user</cp:lastModifiedBy>
  <cp:revision>69</cp:revision>
  <dcterms:created xsi:type="dcterms:W3CDTF">2020-12-19T11:59:21Z</dcterms:created>
  <dcterms:modified xsi:type="dcterms:W3CDTF">2021-02-05T15:12:36Z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